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35.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64.png" ContentType="image/png"/>
  <Override PartName="/ppt/media/image99.png" ContentType="image/png"/>
  <Override PartName="/ppt/media/image62.png" ContentType="image/png"/>
  <Override PartName="/ppt/media/image87.png" ContentType="image/png"/>
  <Override PartName="/ppt/media/image63.png" ContentType="image/png"/>
  <Override PartName="/ppt/media/image98.png" ContentType="image/png"/>
  <Override PartName="/ppt/media/image61.png" ContentType="image/png"/>
  <Override PartName="/ppt/media/image97.png" ContentType="image/png"/>
  <Override PartName="/ppt/media/image60.png" ContentType="image/png"/>
  <Override PartName="/ppt/media/image96.png" ContentType="image/png"/>
  <Override PartName="/ppt/media/image95.png" ContentType="image/png"/>
  <Override PartName="/ppt/media/image89.png" ContentType="image/png"/>
  <Override PartName="/ppt/media/image77.png" ContentType="image/png"/>
  <Override PartName="/ppt/media/image88.png" ContentType="image/png"/>
  <Override PartName="/ppt/media/image76.png" ContentType="image/png"/>
  <Override PartName="/ppt/media/image101.png" ContentType="image/png"/>
  <Override PartName="/ppt/media/image79.png" ContentType="image/png"/>
  <Override PartName="/ppt/media/image78.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8.png" ContentType="image/png"/>
  <Override PartName="/ppt/media/image93.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media/image34.png" ContentType="image/png"/>
  <Override PartName="/ppt/media/image5.png" ContentType="image/png"/>
  <Override PartName="/ppt/media/image17.png" ContentType="image/png"/>
  <Override PartName="/ppt/media/image82.png" ContentType="image/pn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48.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81.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9467A17-1FB7-4F06-9926-F7A089EA2694}"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97CA4EB-ED26-4636-B373-6F3CA9D84D4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62783687-4A61-4D28-8F1E-767FD9B25607}"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2B24665-6795-4348-B638-E0313CAC2221}"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F25D243-DC3E-4238-A0B3-B9796365C2F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71B95FA-363C-4F9C-9C6A-3BBB0857CEFB}"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CE0429E-2E45-454F-86F9-20FF0AA69C68}"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C22EA0B-3A90-4044-8615-1464469C771E}"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80E6A7E-EE95-46DC-B6CE-0E3993299C28}"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7E1A582-A784-439D-BBF0-434BBDB475D9}"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0F3F882-C416-4BCF-931E-78BA0576419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DDD6017-5801-4E15-B189-98E48FC796DB}"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2EA92D46-8C4D-4035-AF47-A4176FD186B0}"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grpSp>
        <p:nvGrpSpPr>
          <p:cNvPr id="41" name="Group 2"/>
          <p:cNvGrpSpPr/>
          <p:nvPr/>
        </p:nvGrpSpPr>
        <p:grpSpPr>
          <a:xfrm>
            <a:off x="-30960" y="-180720"/>
            <a:ext cx="4238640" cy="10467360"/>
            <a:chOff x="-30960" y="-180720"/>
            <a:chExt cx="4238640" cy="10467360"/>
          </a:xfrm>
        </p:grpSpPr>
        <p:grpSp>
          <p:nvGrpSpPr>
            <p:cNvPr id="42" name="Group 3"/>
            <p:cNvGrpSpPr/>
            <p:nvPr/>
          </p:nvGrpSpPr>
          <p:grpSpPr>
            <a:xfrm>
              <a:off x="2088360" y="-180720"/>
              <a:ext cx="2119320" cy="10467360"/>
              <a:chOff x="2088360" y="-180720"/>
              <a:chExt cx="2119320" cy="10467360"/>
            </a:xfrm>
          </p:grpSpPr>
          <p:sp>
            <p:nvSpPr>
              <p:cNvPr id="43" name="Freeform 4"/>
              <p:cNvSpPr/>
              <p:nvPr/>
            </p:nvSpPr>
            <p:spPr>
              <a:xfrm>
                <a:off x="2088360" y="0"/>
                <a:ext cx="2119320" cy="10286640"/>
              </a:xfrm>
              <a:custGeom>
                <a:avLst/>
                <a:gdLst/>
                <a:ahLst/>
                <a:rect l="l" t="t" r="r" b="b"/>
                <a:pathLst>
                  <a:path w="558233" h="2709333">
                    <a:moveTo>
                      <a:pt x="0" y="0"/>
                    </a:moveTo>
                    <a:lnTo>
                      <a:pt x="558233" y="0"/>
                    </a:lnTo>
                    <a:lnTo>
                      <a:pt x="558233" y="2709333"/>
                    </a:lnTo>
                    <a:lnTo>
                      <a:pt x="0" y="2709333"/>
                    </a:lnTo>
                    <a:close/>
                  </a:path>
                </a:pathLst>
              </a:custGeom>
              <a:solidFill>
                <a:srgbClr val="e9e0d9"/>
              </a:solidFill>
              <a:ln w="0">
                <a:noFill/>
              </a:ln>
            </p:spPr>
            <p:style>
              <a:lnRef idx="0"/>
              <a:fillRef idx="0"/>
              <a:effectRef idx="0"/>
              <a:fontRef idx="minor"/>
            </p:style>
          </p:sp>
          <p:sp>
            <p:nvSpPr>
              <p:cNvPr id="44" name="TextBox 5"/>
              <p:cNvSpPr/>
              <p:nvPr/>
            </p:nvSpPr>
            <p:spPr>
              <a:xfrm>
                <a:off x="2088360" y="-180720"/>
                <a:ext cx="2119320" cy="10467360"/>
              </a:xfrm>
              <a:prstGeom prst="rect">
                <a:avLst/>
              </a:prstGeom>
              <a:noFill/>
              <a:ln w="0">
                <a:noFill/>
              </a:ln>
            </p:spPr>
            <p:style>
              <a:lnRef idx="0"/>
              <a:fillRef idx="0"/>
              <a:effectRef idx="0"/>
              <a:fontRef idx="minor"/>
            </p:style>
          </p:sp>
        </p:grpSp>
        <p:grpSp>
          <p:nvGrpSpPr>
            <p:cNvPr id="45" name="Group 6"/>
            <p:cNvGrpSpPr/>
            <p:nvPr/>
          </p:nvGrpSpPr>
          <p:grpSpPr>
            <a:xfrm>
              <a:off x="1028520" y="-180720"/>
              <a:ext cx="2119320" cy="10467360"/>
              <a:chOff x="1028520" y="-180720"/>
              <a:chExt cx="2119320" cy="10467360"/>
            </a:xfrm>
          </p:grpSpPr>
          <p:sp>
            <p:nvSpPr>
              <p:cNvPr id="46" name="Freeform 7"/>
              <p:cNvSpPr/>
              <p:nvPr/>
            </p:nvSpPr>
            <p:spPr>
              <a:xfrm>
                <a:off x="1028520" y="0"/>
                <a:ext cx="2119320" cy="10286640"/>
              </a:xfrm>
              <a:custGeom>
                <a:avLst/>
                <a:gdLst/>
                <a:ahLst/>
                <a:rect l="l" t="t" r="r" b="b"/>
                <a:pathLst>
                  <a:path w="558233" h="2709333">
                    <a:moveTo>
                      <a:pt x="0" y="0"/>
                    </a:moveTo>
                    <a:lnTo>
                      <a:pt x="558233" y="0"/>
                    </a:lnTo>
                    <a:lnTo>
                      <a:pt x="558233" y="2709333"/>
                    </a:lnTo>
                    <a:lnTo>
                      <a:pt x="0" y="2709333"/>
                    </a:lnTo>
                    <a:close/>
                  </a:path>
                </a:pathLst>
              </a:custGeom>
              <a:solidFill>
                <a:srgbClr val="9fc3d0"/>
              </a:solidFill>
              <a:ln w="0">
                <a:noFill/>
              </a:ln>
            </p:spPr>
            <p:style>
              <a:lnRef idx="0"/>
              <a:fillRef idx="0"/>
              <a:effectRef idx="0"/>
              <a:fontRef idx="minor"/>
            </p:style>
          </p:sp>
          <p:sp>
            <p:nvSpPr>
              <p:cNvPr id="47" name="TextBox 8"/>
              <p:cNvSpPr/>
              <p:nvPr/>
            </p:nvSpPr>
            <p:spPr>
              <a:xfrm>
                <a:off x="1028520" y="-180720"/>
                <a:ext cx="2119320" cy="10467360"/>
              </a:xfrm>
              <a:prstGeom prst="rect">
                <a:avLst/>
              </a:prstGeom>
              <a:noFill/>
              <a:ln w="0">
                <a:noFill/>
              </a:ln>
            </p:spPr>
            <p:style>
              <a:lnRef idx="0"/>
              <a:fillRef idx="0"/>
              <a:effectRef idx="0"/>
              <a:fontRef idx="minor"/>
            </p:style>
          </p:sp>
        </p:grpSp>
        <p:grpSp>
          <p:nvGrpSpPr>
            <p:cNvPr id="48" name="Group 9"/>
            <p:cNvGrpSpPr/>
            <p:nvPr/>
          </p:nvGrpSpPr>
          <p:grpSpPr>
            <a:xfrm>
              <a:off x="-30960" y="-180720"/>
              <a:ext cx="2119320" cy="10467360"/>
              <a:chOff x="-30960" y="-180720"/>
              <a:chExt cx="2119320" cy="10467360"/>
            </a:xfrm>
          </p:grpSpPr>
          <p:sp>
            <p:nvSpPr>
              <p:cNvPr id="49" name="Freeform 10"/>
              <p:cNvSpPr/>
              <p:nvPr/>
            </p:nvSpPr>
            <p:spPr>
              <a:xfrm>
                <a:off x="-30960" y="0"/>
                <a:ext cx="2119320" cy="10286640"/>
              </a:xfrm>
              <a:custGeom>
                <a:avLst/>
                <a:gdLst/>
                <a:ahLst/>
                <a:rect l="l" t="t" r="r" b="b"/>
                <a:pathLst>
                  <a:path w="558233" h="2709333">
                    <a:moveTo>
                      <a:pt x="0" y="0"/>
                    </a:moveTo>
                    <a:lnTo>
                      <a:pt x="558233" y="0"/>
                    </a:lnTo>
                    <a:lnTo>
                      <a:pt x="558233" y="2709333"/>
                    </a:lnTo>
                    <a:lnTo>
                      <a:pt x="0" y="2709333"/>
                    </a:lnTo>
                    <a:close/>
                  </a:path>
                </a:pathLst>
              </a:custGeom>
              <a:solidFill>
                <a:srgbClr val="e9c7c6"/>
              </a:solidFill>
              <a:ln w="0">
                <a:noFill/>
              </a:ln>
            </p:spPr>
            <p:style>
              <a:lnRef idx="0"/>
              <a:fillRef idx="0"/>
              <a:effectRef idx="0"/>
              <a:fontRef idx="minor"/>
            </p:style>
          </p:sp>
          <p:sp>
            <p:nvSpPr>
              <p:cNvPr id="50" name="TextBox 11"/>
              <p:cNvSpPr/>
              <p:nvPr/>
            </p:nvSpPr>
            <p:spPr>
              <a:xfrm>
                <a:off x="-30960" y="-180720"/>
                <a:ext cx="2119320" cy="10467360"/>
              </a:xfrm>
              <a:prstGeom prst="rect">
                <a:avLst/>
              </a:prstGeom>
              <a:noFill/>
              <a:ln w="0">
                <a:noFill/>
              </a:ln>
            </p:spPr>
            <p:style>
              <a:lnRef idx="0"/>
              <a:fillRef idx="0"/>
              <a:effectRef idx="0"/>
              <a:fontRef idx="minor"/>
            </p:style>
          </p:sp>
        </p:grpSp>
      </p:grpSp>
      <p:sp>
        <p:nvSpPr>
          <p:cNvPr id="51" name="Freeform 12"/>
          <p:cNvSpPr/>
          <p:nvPr/>
        </p:nvSpPr>
        <p:spPr>
          <a:xfrm>
            <a:off x="12646800" y="-210240"/>
            <a:ext cx="7314840" cy="2477520"/>
          </a:xfrm>
          <a:custGeom>
            <a:avLst/>
            <a:gdLst/>
            <a:ahLst/>
            <a:rect l="l" t="t" r="r" b="b"/>
            <a:pathLst>
              <a:path w="7315200" h="2477783">
                <a:moveTo>
                  <a:pt x="0" y="0"/>
                </a:moveTo>
                <a:lnTo>
                  <a:pt x="7315200" y="0"/>
                </a:lnTo>
                <a:lnTo>
                  <a:pt x="7315200" y="2477784"/>
                </a:lnTo>
                <a:lnTo>
                  <a:pt x="0" y="2477784"/>
                </a:lnTo>
                <a:lnTo>
                  <a:pt x="0" y="0"/>
                </a:lnTo>
                <a:close/>
              </a:path>
            </a:pathLst>
          </a:custGeom>
          <a:blipFill rotWithShape="0">
            <a:blip r:embed="rId1"/>
            <a:srcRect/>
            <a:stretch/>
          </a:blipFill>
          <a:ln w="0">
            <a:noFill/>
          </a:ln>
        </p:spPr>
        <p:style>
          <a:lnRef idx="0"/>
          <a:fillRef idx="0"/>
          <a:effectRef idx="0"/>
          <a:fontRef idx="minor"/>
        </p:style>
      </p:sp>
      <p:sp>
        <p:nvSpPr>
          <p:cNvPr id="52" name="Freeform 13"/>
          <p:cNvSpPr/>
          <p:nvPr/>
        </p:nvSpPr>
        <p:spPr>
          <a:xfrm>
            <a:off x="11118240" y="9258480"/>
            <a:ext cx="7314840" cy="2477520"/>
          </a:xfrm>
          <a:custGeom>
            <a:avLst/>
            <a:gdLst/>
            <a:ahLst/>
            <a:rect l="l" t="t" r="r" b="b"/>
            <a:pathLst>
              <a:path w="7315200" h="2477783">
                <a:moveTo>
                  <a:pt x="0" y="0"/>
                </a:moveTo>
                <a:lnTo>
                  <a:pt x="7315200" y="0"/>
                </a:lnTo>
                <a:lnTo>
                  <a:pt x="7315200" y="2477783"/>
                </a:lnTo>
                <a:lnTo>
                  <a:pt x="0" y="2477783"/>
                </a:lnTo>
                <a:lnTo>
                  <a:pt x="0" y="0"/>
                </a:lnTo>
                <a:close/>
              </a:path>
            </a:pathLst>
          </a:custGeom>
          <a:blipFill rotWithShape="0">
            <a:blip r:embed="rId2"/>
            <a:srcRect/>
            <a:stretch/>
          </a:blipFill>
          <a:ln w="0">
            <a:noFill/>
          </a:ln>
        </p:spPr>
        <p:style>
          <a:lnRef idx="0"/>
          <a:fillRef idx="0"/>
          <a:effectRef idx="0"/>
          <a:fontRef idx="minor"/>
        </p:style>
      </p:sp>
      <p:sp>
        <p:nvSpPr>
          <p:cNvPr id="53" name="TextBox 14"/>
          <p:cNvSpPr/>
          <p:nvPr/>
        </p:nvSpPr>
        <p:spPr>
          <a:xfrm>
            <a:off x="5230800" y="2305800"/>
            <a:ext cx="9544320" cy="3632400"/>
          </a:xfrm>
          <a:prstGeom prst="rect">
            <a:avLst/>
          </a:prstGeom>
          <a:noFill/>
          <a:ln w="0">
            <a:noFill/>
          </a:ln>
        </p:spPr>
        <p:style>
          <a:lnRef idx="0"/>
          <a:fillRef idx="0"/>
          <a:effectRef idx="0"/>
          <a:fontRef idx="minor"/>
        </p:style>
        <p:txBody>
          <a:bodyPr lIns="0" rIns="0" tIns="0" bIns="0" anchor="t">
            <a:spAutoFit/>
          </a:bodyPr>
          <a:p>
            <a:pPr algn="ctr">
              <a:lnSpc>
                <a:spcPts val="9533"/>
              </a:lnSpc>
              <a:buNone/>
            </a:pPr>
            <a:r>
              <a:rPr b="0" lang="en-US" sz="9080" spc="452" strike="noStrike">
                <a:solidFill>
                  <a:srgbClr val="2b4a9d"/>
                </a:solidFill>
                <a:latin typeface="Poppins Heavy"/>
              </a:rPr>
              <a:t>DATA CORRECTION</a:t>
            </a:r>
            <a:endParaRPr b="0" lang="en-US" sz="9080" spc="-1" strike="noStrike">
              <a:latin typeface="Arial"/>
            </a:endParaRPr>
          </a:p>
          <a:p>
            <a:pPr algn="ctr">
              <a:lnSpc>
                <a:spcPts val="9533"/>
              </a:lnSpc>
              <a:buNone/>
            </a:pPr>
            <a:r>
              <a:rPr b="0" lang="en-US" sz="9080" spc="452" strike="noStrike">
                <a:solidFill>
                  <a:srgbClr val="2b4a9d"/>
                </a:solidFill>
                <a:latin typeface="Poppins Heavy"/>
              </a:rPr>
              <a:t> </a:t>
            </a:r>
            <a:endParaRPr b="0" lang="en-US" sz="9080" spc="-1" strike="noStrike">
              <a:latin typeface="Arial"/>
            </a:endParaRPr>
          </a:p>
        </p:txBody>
      </p:sp>
      <p:sp>
        <p:nvSpPr>
          <p:cNvPr id="54" name="TextBox 15"/>
          <p:cNvSpPr/>
          <p:nvPr/>
        </p:nvSpPr>
        <p:spPr>
          <a:xfrm>
            <a:off x="8040960" y="6278760"/>
            <a:ext cx="4446000" cy="858240"/>
          </a:xfrm>
          <a:prstGeom prst="rect">
            <a:avLst/>
          </a:prstGeom>
          <a:noFill/>
          <a:ln w="0">
            <a:noFill/>
          </a:ln>
        </p:spPr>
        <p:style>
          <a:lnRef idx="0"/>
          <a:fillRef idx="0"/>
          <a:effectRef idx="0"/>
          <a:fontRef idx="minor"/>
        </p:style>
        <p:txBody>
          <a:bodyPr lIns="0" rIns="0" tIns="0" bIns="0" anchor="t">
            <a:spAutoFit/>
          </a:bodyPr>
          <a:p>
            <a:pPr algn="ctr">
              <a:lnSpc>
                <a:spcPts val="6761"/>
              </a:lnSpc>
              <a:buNone/>
            </a:pPr>
            <a:r>
              <a:rPr b="0" lang="en-US" sz="4830" spc="-1" strike="noStrike">
                <a:solidFill>
                  <a:srgbClr val="2b4a9d"/>
                </a:solidFill>
                <a:latin typeface="Canva Sans Bold"/>
              </a:rPr>
              <a:t> </a:t>
            </a:r>
            <a:r>
              <a:rPr b="0" lang="en-US" sz="4830" spc="-1" strike="noStrike">
                <a:solidFill>
                  <a:srgbClr val="2b4a9d"/>
                </a:solidFill>
                <a:latin typeface="Canva Sans Bold"/>
              </a:rPr>
              <a:t>ECU-ITAI-1-04</a:t>
            </a:r>
            <a:endParaRPr b="0" lang="en-US" sz="483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96" name="TextBox 2"/>
          <p:cNvSpPr/>
          <p:nvPr/>
        </p:nvSpPr>
        <p:spPr>
          <a:xfrm>
            <a:off x="1028880" y="490680"/>
            <a:ext cx="4800960" cy="56916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4000" spc="-1" strike="noStrike">
                <a:solidFill>
                  <a:srgbClr val="000000"/>
                </a:solidFill>
                <a:latin typeface="Atkinson Hyperlegible Bold"/>
              </a:rPr>
              <a:t>b) Python Code: </a:t>
            </a:r>
            <a:endParaRPr b="0" lang="en-US" sz="4000" spc="-1" strike="noStrike">
              <a:latin typeface="Arial"/>
            </a:endParaRPr>
          </a:p>
        </p:txBody>
      </p:sp>
      <p:sp>
        <p:nvSpPr>
          <p:cNvPr id="97" name="TextBox 3"/>
          <p:cNvSpPr/>
          <p:nvPr/>
        </p:nvSpPr>
        <p:spPr>
          <a:xfrm>
            <a:off x="1275480" y="1536120"/>
            <a:ext cx="15983640" cy="88884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3200" spc="-1" strike="noStrike">
                <a:solidFill>
                  <a:srgbClr val="000000"/>
                </a:solidFill>
                <a:latin typeface="Atkinson Hyperlegible"/>
              </a:rPr>
              <a:t>A CSV file can also be opened by Python code. This way enables the developer to perform several programmatic features on the CSV file.</a:t>
            </a:r>
            <a:endParaRPr b="0" lang="en-US" sz="3200" spc="-1" strike="noStrike">
              <a:latin typeface="Arial"/>
            </a:endParaRPr>
          </a:p>
        </p:txBody>
      </p:sp>
      <p:sp>
        <p:nvSpPr>
          <p:cNvPr id="98" name="TextBox 4"/>
          <p:cNvSpPr/>
          <p:nvPr/>
        </p:nvSpPr>
        <p:spPr>
          <a:xfrm>
            <a:off x="1307880" y="4058280"/>
            <a:ext cx="13816440" cy="888120"/>
          </a:xfrm>
          <a:prstGeom prst="rect">
            <a:avLst/>
          </a:prstGeom>
          <a:noFill/>
          <a:ln w="0">
            <a:noFill/>
          </a:ln>
        </p:spPr>
        <p:style>
          <a:lnRef idx="0"/>
          <a:fillRef idx="0"/>
          <a:effectRef idx="0"/>
          <a:fontRef idx="minor"/>
        </p:style>
        <p:txBody>
          <a:bodyPr lIns="0" rIns="0" tIns="0" bIns="0" anchor="t">
            <a:spAutoFit/>
          </a:bodyPr>
          <a:p>
            <a:pPr>
              <a:lnSpc>
                <a:spcPts val="3498"/>
              </a:lnSpc>
              <a:buNone/>
              <a:tabLst>
                <a:tab algn="l" pos="0"/>
              </a:tabLst>
            </a:pPr>
            <a:r>
              <a:rPr b="0" lang="en-US" sz="3200" spc="-1" strike="noStrike">
                <a:solidFill>
                  <a:srgbClr val="000000"/>
                </a:solidFill>
                <a:latin typeface="Atkinson Hyperlegible"/>
              </a:rPr>
              <a:t>The </a:t>
            </a:r>
            <a:r>
              <a:rPr b="0" lang="en-US" sz="3200" spc="-1" strike="noStrike">
                <a:solidFill>
                  <a:srgbClr val="000000"/>
                </a:solidFill>
                <a:latin typeface="Atkinson Hyperlegible Bold"/>
              </a:rPr>
              <a:t>Pandas library</a:t>
            </a:r>
            <a:r>
              <a:rPr b="0" lang="en-US" sz="3200" spc="-1" strike="noStrike">
                <a:solidFill>
                  <a:srgbClr val="000000"/>
                </a:solidFill>
                <a:latin typeface="Atkinson Hyperlegible"/>
              </a:rPr>
              <a:t> needs to be imported to read CSV files using Python.</a:t>
            </a:r>
            <a:endParaRPr b="0" lang="en-US" sz="3200" spc="-1" strike="noStrike">
              <a:latin typeface="Arial"/>
            </a:endParaRPr>
          </a:p>
        </p:txBody>
      </p:sp>
      <p:sp>
        <p:nvSpPr>
          <p:cNvPr id="99" name="TextBox 5"/>
          <p:cNvSpPr/>
          <p:nvPr/>
        </p:nvSpPr>
        <p:spPr>
          <a:xfrm>
            <a:off x="1275480" y="5829480"/>
            <a:ext cx="16025040" cy="1332360"/>
          </a:xfrm>
          <a:prstGeom prst="rect">
            <a:avLst/>
          </a:prstGeom>
          <a:noFill/>
          <a:ln w="0">
            <a:noFill/>
          </a:ln>
        </p:spPr>
        <p:style>
          <a:lnRef idx="0"/>
          <a:fillRef idx="0"/>
          <a:effectRef idx="0"/>
          <a:fontRef idx="minor"/>
        </p:style>
        <p:txBody>
          <a:bodyPr lIns="0" rIns="0" tIns="0" bIns="0" anchor="t">
            <a:spAutoFit/>
          </a:bodyPr>
          <a:p>
            <a:pPr>
              <a:lnSpc>
                <a:spcPts val="3498"/>
              </a:lnSpc>
              <a:buNone/>
              <a:tabLst>
                <a:tab algn="l" pos="0"/>
              </a:tabLst>
            </a:pPr>
            <a:r>
              <a:rPr b="0" lang="en-US" sz="3200" spc="-1" strike="noStrike">
                <a:solidFill>
                  <a:srgbClr val="000000"/>
                </a:solidFill>
                <a:latin typeface="Atkinson Hyperlegible Bold"/>
              </a:rPr>
              <a:t>Pandas </a:t>
            </a:r>
            <a:r>
              <a:rPr b="0" lang="en-US" sz="3200" spc="-1" strike="noStrike">
                <a:solidFill>
                  <a:srgbClr val="000000"/>
                </a:solidFill>
                <a:latin typeface="Atkinson Hyperlegible"/>
              </a:rPr>
              <a:t>is an open-source Python library for data manipulation and analysis. Pandas contains data structures and processes for manipulating various forms of data. </a:t>
            </a:r>
            <a:endParaRPr b="0" lang="en-US" sz="3200" spc="-1" strike="noStrike">
              <a:latin typeface="Arial"/>
            </a:endParaRPr>
          </a:p>
        </p:txBody>
      </p:sp>
      <p:pic>
        <p:nvPicPr>
          <p:cNvPr id="100" name="Picture 5" descr=""/>
          <p:cNvPicPr/>
          <p:nvPr/>
        </p:nvPicPr>
        <p:blipFill>
          <a:blip r:embed="rId1"/>
          <a:stretch/>
        </p:blipFill>
        <p:spPr>
          <a:xfrm>
            <a:off x="1275480" y="7581960"/>
            <a:ext cx="15493680" cy="1404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01" name="TextBox 3"/>
          <p:cNvSpPr/>
          <p:nvPr/>
        </p:nvSpPr>
        <p:spPr>
          <a:xfrm>
            <a:off x="38160" y="419040"/>
            <a:ext cx="4965480" cy="587160"/>
          </a:xfrm>
          <a:prstGeom prst="rect">
            <a:avLst/>
          </a:prstGeom>
          <a:noFill/>
          <a:ln w="0">
            <a:noFill/>
          </a:ln>
        </p:spPr>
        <p:style>
          <a:lnRef idx="0"/>
          <a:fillRef idx="0"/>
          <a:effectRef idx="0"/>
          <a:fontRef idx="minor"/>
        </p:style>
        <p:txBody>
          <a:bodyPr lIns="0" rIns="0" tIns="0" bIns="0" anchor="t">
            <a:spAutoFit/>
          </a:bodyPr>
          <a:p>
            <a:pPr algn="ctr">
              <a:lnSpc>
                <a:spcPts val="4620"/>
              </a:lnSpc>
              <a:buNone/>
            </a:pPr>
            <a:r>
              <a:rPr b="0" lang="en-US" sz="4000" spc="-1" strike="noStrike">
                <a:solidFill>
                  <a:srgbClr val="000000"/>
                </a:solidFill>
                <a:latin typeface="Atkinson Hyperlegible Bold"/>
              </a:rPr>
              <a:t>Pandas Package:</a:t>
            </a:r>
            <a:endParaRPr b="0" lang="en-US" sz="4000" spc="-1" strike="noStrike">
              <a:latin typeface="Arial"/>
            </a:endParaRPr>
          </a:p>
        </p:txBody>
      </p:sp>
      <p:sp>
        <p:nvSpPr>
          <p:cNvPr id="102" name="TextBox 4"/>
          <p:cNvSpPr/>
          <p:nvPr/>
        </p:nvSpPr>
        <p:spPr>
          <a:xfrm>
            <a:off x="914400" y="1409760"/>
            <a:ext cx="17373240" cy="129423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4000" spc="-1" strike="noStrike">
                <a:solidFill>
                  <a:srgbClr val="000000"/>
                </a:solidFill>
                <a:latin typeface="Atkinson Hyperlegible"/>
              </a:rPr>
              <a:t>Pandas is a large  library with many functions and methods for data manipulation and analysis.</a:t>
            </a:r>
            <a:endParaRPr b="0" lang="en-US" sz="4000" spc="-1" strike="noStrike">
              <a:latin typeface="Arial"/>
            </a:endParaRPr>
          </a:p>
          <a:p>
            <a:pPr>
              <a:lnSpc>
                <a:spcPts val="3640"/>
              </a:lnSpc>
              <a:buNone/>
            </a:pPr>
            <a:endParaRPr b="0" lang="en-US" sz="4000" spc="-1" strike="noStrike">
              <a:latin typeface="Arial"/>
            </a:endParaRPr>
          </a:p>
          <a:p>
            <a:pPr>
              <a:lnSpc>
                <a:spcPts val="3640"/>
              </a:lnSpc>
              <a:buNone/>
            </a:pPr>
            <a:r>
              <a:rPr b="0" lang="en-US" sz="4000" spc="-1" strike="noStrike">
                <a:solidFill>
                  <a:srgbClr val="000000"/>
                </a:solidFill>
                <a:latin typeface="Calibri"/>
              </a:rPr>
              <a:t>Pandas is built on top of the NumPy library and is designed to work with tabular or labeled data. It introduces two new data structures: </a:t>
            </a:r>
            <a:r>
              <a:rPr b="1" i="1" lang="en-US" sz="4000" spc="-1" strike="noStrike">
                <a:solidFill>
                  <a:srgbClr val="c0504d"/>
                </a:solidFill>
                <a:latin typeface="Calibri"/>
              </a:rPr>
              <a:t>Series</a:t>
            </a:r>
            <a:r>
              <a:rPr b="0" lang="en-US" sz="4000" spc="-1" strike="noStrike">
                <a:solidFill>
                  <a:srgbClr val="c0504d"/>
                </a:solidFill>
                <a:latin typeface="Calibri"/>
              </a:rPr>
              <a:t> </a:t>
            </a:r>
            <a:r>
              <a:rPr b="0" lang="en-US" sz="4000" spc="-1" strike="noStrike">
                <a:solidFill>
                  <a:srgbClr val="000000"/>
                </a:solidFill>
                <a:latin typeface="Calibri"/>
              </a:rPr>
              <a:t>and </a:t>
            </a:r>
            <a:r>
              <a:rPr b="1" i="1" lang="en-US" sz="4000" spc="-1" strike="noStrike">
                <a:solidFill>
                  <a:srgbClr val="8064a2"/>
                </a:solidFill>
                <a:latin typeface="Calibri"/>
              </a:rPr>
              <a:t>DataFrame</a:t>
            </a:r>
            <a:r>
              <a:rPr b="0" lang="en-US" sz="4000" spc="-1" strike="noStrike">
                <a:solidFill>
                  <a:srgbClr val="000000"/>
                </a:solidFill>
                <a:latin typeface="Calibri"/>
              </a:rPr>
              <a:t>. </a:t>
            </a:r>
            <a:endParaRPr b="0" lang="en-US" sz="4000" spc="-1" strike="noStrike">
              <a:latin typeface="Arial"/>
            </a:endParaRPr>
          </a:p>
          <a:p>
            <a:pPr>
              <a:lnSpc>
                <a:spcPts val="3640"/>
              </a:lnSpc>
              <a:buNone/>
            </a:pPr>
            <a:endParaRPr b="0" lang="en-US" sz="4000" spc="-1" strike="noStrike">
              <a:latin typeface="Arial"/>
            </a:endParaRPr>
          </a:p>
          <a:p>
            <a:pPr>
              <a:lnSpc>
                <a:spcPts val="3640"/>
              </a:lnSpc>
              <a:buNone/>
            </a:pPr>
            <a:r>
              <a:rPr b="0" lang="en-US" sz="4000" spc="-1" strike="noStrike">
                <a:solidFill>
                  <a:srgbClr val="000000"/>
                </a:solidFill>
                <a:latin typeface="Calibri"/>
              </a:rPr>
              <a:t>A </a:t>
            </a:r>
            <a:r>
              <a:rPr b="1" i="1" lang="en-US" sz="4000" spc="-1" strike="noStrike">
                <a:solidFill>
                  <a:srgbClr val="c0504d"/>
                </a:solidFill>
                <a:latin typeface="Calibri"/>
              </a:rPr>
              <a:t>Series</a:t>
            </a:r>
            <a:r>
              <a:rPr b="0" lang="en-US" sz="4000" spc="-1" strike="noStrike">
                <a:solidFill>
                  <a:srgbClr val="000000"/>
                </a:solidFill>
                <a:latin typeface="Calibri"/>
              </a:rPr>
              <a:t> is a </a:t>
            </a:r>
            <a:r>
              <a:rPr b="0" lang="en-US" sz="4000" spc="-1" strike="noStrike" u="sng">
                <a:solidFill>
                  <a:srgbClr val="000000"/>
                </a:solidFill>
                <a:uFillTx/>
                <a:latin typeface="Calibri"/>
              </a:rPr>
              <a:t>one-dimensional array-like </a:t>
            </a:r>
            <a:r>
              <a:rPr b="0" lang="en-US" sz="4000" spc="-1" strike="noStrike">
                <a:solidFill>
                  <a:srgbClr val="000000"/>
                </a:solidFill>
                <a:latin typeface="Calibri"/>
              </a:rPr>
              <a:t>object that can hold any data type,</a:t>
            </a:r>
            <a:br>
              <a:rPr sz="4000"/>
            </a:br>
            <a:r>
              <a:rPr b="0" lang="en-US" sz="4000" spc="-1" strike="noStrike">
                <a:solidFill>
                  <a:srgbClr val="000000"/>
                </a:solidFill>
                <a:latin typeface="Calibri"/>
              </a:rPr>
              <a:t>such as integers, strings, or even Python objects.</a:t>
            </a:r>
            <a:endParaRPr b="0" lang="en-US" sz="4000" spc="-1" strike="noStrike">
              <a:latin typeface="Arial"/>
            </a:endParaRPr>
          </a:p>
          <a:p>
            <a:pPr>
              <a:lnSpc>
                <a:spcPts val="3640"/>
              </a:lnSpc>
              <a:buNone/>
            </a:pPr>
            <a:r>
              <a:rPr b="0" lang="en-US" sz="4000" spc="-1" strike="noStrike">
                <a:solidFill>
                  <a:srgbClr val="000000"/>
                </a:solidFill>
                <a:latin typeface="Calibri"/>
              </a:rPr>
              <a:t>Series can only contain a single list with an index.</a:t>
            </a:r>
            <a:endParaRPr b="0" lang="en-US" sz="4000" spc="-1" strike="noStrike">
              <a:latin typeface="Arial"/>
            </a:endParaRPr>
          </a:p>
          <a:p>
            <a:pPr>
              <a:lnSpc>
                <a:spcPts val="3640"/>
              </a:lnSpc>
              <a:buNone/>
            </a:pPr>
            <a:endParaRPr b="0" lang="en-US" sz="4000" spc="-1" strike="noStrike">
              <a:latin typeface="Arial"/>
            </a:endParaRPr>
          </a:p>
          <a:p>
            <a:pPr>
              <a:lnSpc>
                <a:spcPts val="3640"/>
              </a:lnSpc>
              <a:buNone/>
            </a:pPr>
            <a:r>
              <a:rPr b="0" lang="en-US" sz="4000" spc="-1" strike="noStrike">
                <a:solidFill>
                  <a:srgbClr val="000000"/>
                </a:solidFill>
                <a:latin typeface="Calibri"/>
              </a:rPr>
              <a:t>A </a:t>
            </a:r>
            <a:r>
              <a:rPr b="1" i="1" lang="en-US" sz="4000" spc="-1" strike="noStrike">
                <a:solidFill>
                  <a:srgbClr val="8064a2"/>
                </a:solidFill>
                <a:latin typeface="Calibri"/>
              </a:rPr>
              <a:t>DataFrame</a:t>
            </a:r>
            <a:r>
              <a:rPr b="0" lang="en-US" sz="4000" spc="-1" strike="noStrike">
                <a:solidFill>
                  <a:srgbClr val="8064a2"/>
                </a:solidFill>
                <a:latin typeface="Calibri"/>
              </a:rPr>
              <a:t> </a:t>
            </a:r>
            <a:r>
              <a:rPr b="0" lang="en-US" sz="4000" spc="-1" strike="noStrike">
                <a:solidFill>
                  <a:srgbClr val="000000"/>
                </a:solidFill>
                <a:latin typeface="Calibri"/>
              </a:rPr>
              <a:t>is a </a:t>
            </a:r>
            <a:r>
              <a:rPr b="0" lang="en-US" sz="4000" spc="-1" strike="noStrike" u="sng">
                <a:solidFill>
                  <a:srgbClr val="000000"/>
                </a:solidFill>
                <a:uFillTx/>
                <a:latin typeface="Calibri"/>
              </a:rPr>
              <a:t>two-dimensional tabl</a:t>
            </a:r>
            <a:r>
              <a:rPr b="0" lang="en-US" sz="4000" spc="-1" strike="noStrike">
                <a:solidFill>
                  <a:srgbClr val="000000"/>
                </a:solidFill>
                <a:latin typeface="Calibri"/>
              </a:rPr>
              <a:t>e-like data structure that contains an</a:t>
            </a:r>
            <a:br>
              <a:rPr sz="4000"/>
            </a:br>
            <a:r>
              <a:rPr b="0" lang="en-US" sz="4000" spc="-1" strike="noStrike" u="sng">
                <a:solidFill>
                  <a:srgbClr val="000000"/>
                </a:solidFill>
                <a:uFillTx/>
                <a:latin typeface="Calibri"/>
              </a:rPr>
              <a:t>ordered collection of columns</a:t>
            </a:r>
            <a:r>
              <a:rPr b="0" lang="en-US" sz="4000" spc="-1" strike="noStrike">
                <a:solidFill>
                  <a:srgbClr val="000000"/>
                </a:solidFill>
                <a:latin typeface="Calibri"/>
              </a:rPr>
              <a:t>, each of which can be a different data type (e.g.,</a:t>
            </a:r>
            <a:br>
              <a:rPr sz="4000"/>
            </a:br>
            <a:r>
              <a:rPr b="0" lang="en-US" sz="4000" spc="-1" strike="noStrike">
                <a:solidFill>
                  <a:srgbClr val="000000"/>
                </a:solidFill>
                <a:latin typeface="Calibri"/>
              </a:rPr>
              <a:t>numeric, string, or boolean). It also has an </a:t>
            </a:r>
            <a:r>
              <a:rPr b="1" lang="en-US" sz="4000" spc="-1" strike="noStrike">
                <a:solidFill>
                  <a:srgbClr val="8064a2"/>
                </a:solidFill>
                <a:latin typeface="Calibri"/>
              </a:rPr>
              <a:t>index</a:t>
            </a:r>
            <a:r>
              <a:rPr b="0" lang="en-US" sz="4000" spc="-1" strike="noStrike">
                <a:solidFill>
                  <a:srgbClr val="000000"/>
                </a:solidFill>
                <a:latin typeface="Calibri"/>
              </a:rPr>
              <a:t>, which represents the row labels.</a:t>
            </a:r>
            <a:endParaRPr b="0" lang="en-US" sz="4000" spc="-1" strike="noStrike">
              <a:latin typeface="Arial"/>
            </a:endParaRPr>
          </a:p>
          <a:p>
            <a:pPr>
              <a:lnSpc>
                <a:spcPts val="3640"/>
              </a:lnSpc>
              <a:buNone/>
            </a:pPr>
            <a:endParaRPr b="0" lang="en-US" sz="4000" spc="-1" strike="noStrike">
              <a:latin typeface="Arial"/>
            </a:endParaRPr>
          </a:p>
          <a:p>
            <a:pPr>
              <a:lnSpc>
                <a:spcPts val="3640"/>
              </a:lnSpc>
              <a:buNone/>
            </a:pPr>
            <a:endParaRPr b="0" lang="en-US" sz="4000" spc="-1" strike="noStrike">
              <a:latin typeface="Arial"/>
            </a:endParaRPr>
          </a:p>
          <a:p>
            <a:pPr>
              <a:lnSpc>
                <a:spcPts val="3640"/>
              </a:lnSpc>
              <a:buNone/>
            </a:pPr>
            <a:endParaRPr b="0" lang="en-US" sz="4000" spc="-1" strike="noStrike">
              <a:latin typeface="Arial"/>
            </a:endParaRPr>
          </a:p>
          <a:p>
            <a:pPr>
              <a:lnSpc>
                <a:spcPts val="3640"/>
              </a:lnSpc>
              <a:buNone/>
            </a:pPr>
            <a:r>
              <a:rPr b="1" lang="en-US" sz="4400" spc="-1" strike="noStrike">
                <a:solidFill>
                  <a:srgbClr val="77933c"/>
                </a:solidFill>
                <a:latin typeface="Calibri"/>
              </a:rPr>
              <a:t>a Dataframe is a collection of series that can be used to analyze the data.</a:t>
            </a:r>
            <a:endParaRPr b="0" lang="en-US" sz="4400" spc="-1" strike="noStrike">
              <a:latin typeface="Arial"/>
            </a:endParaRPr>
          </a:p>
          <a:p>
            <a:pPr>
              <a:lnSpc>
                <a:spcPts val="3640"/>
              </a:lnSpc>
              <a:buNone/>
            </a:pPr>
            <a:endParaRPr b="0" lang="en-US" sz="4000" spc="-1" strike="noStrike">
              <a:latin typeface="Arial"/>
            </a:endParaRPr>
          </a:p>
          <a:p>
            <a:pPr>
              <a:lnSpc>
                <a:spcPts val="3640"/>
              </a:lnSpc>
              <a:buNone/>
            </a:pPr>
            <a:endParaRPr b="0" lang="en-US" sz="4000" spc="-1" strike="noStrike">
              <a:latin typeface="Arial"/>
            </a:endParaRPr>
          </a:p>
          <a:p>
            <a:pPr>
              <a:lnSpc>
                <a:spcPts val="3640"/>
              </a:lnSpc>
              <a:buNone/>
            </a:pPr>
            <a:br>
              <a:rPr sz="4000"/>
            </a:br>
            <a:br>
              <a:rPr sz="4000"/>
            </a:b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03" name="Freeform 2"/>
          <p:cNvSpPr/>
          <p:nvPr/>
        </p:nvSpPr>
        <p:spPr>
          <a:xfrm>
            <a:off x="1523880" y="2552760"/>
            <a:ext cx="10820160" cy="6969240"/>
          </a:xfrm>
          <a:custGeom>
            <a:avLst/>
            <a:gdLst/>
            <a:ahLst/>
            <a:rect l="l" t="t" r="r" b="b"/>
            <a:pathLst>
              <a:path w="8552080" h="4811544">
                <a:moveTo>
                  <a:pt x="0" y="0"/>
                </a:moveTo>
                <a:lnTo>
                  <a:pt x="8552080" y="0"/>
                </a:lnTo>
                <a:lnTo>
                  <a:pt x="8552080" y="4811544"/>
                </a:lnTo>
                <a:lnTo>
                  <a:pt x="0" y="4811544"/>
                </a:lnTo>
                <a:lnTo>
                  <a:pt x="0" y="0"/>
                </a:lnTo>
                <a:close/>
              </a:path>
            </a:pathLst>
          </a:custGeom>
          <a:blipFill rotWithShape="0">
            <a:blip r:embed="rId1"/>
            <a:srcRect/>
            <a:stretch/>
          </a:blipFill>
          <a:ln w="0">
            <a:noFill/>
          </a:ln>
        </p:spPr>
        <p:style>
          <a:lnRef idx="0"/>
          <a:fillRef idx="0"/>
          <a:effectRef idx="0"/>
          <a:fontRef idx="minor"/>
        </p:style>
      </p:sp>
      <p:sp>
        <p:nvSpPr>
          <p:cNvPr id="104" name="TextBox 5"/>
          <p:cNvSpPr/>
          <p:nvPr/>
        </p:nvSpPr>
        <p:spPr>
          <a:xfrm>
            <a:off x="794520" y="876240"/>
            <a:ext cx="7587360" cy="621720"/>
          </a:xfrm>
          <a:prstGeom prst="rect">
            <a:avLst/>
          </a:prstGeom>
          <a:noFill/>
          <a:ln w="0">
            <a:noFill/>
          </a:ln>
        </p:spPr>
        <p:style>
          <a:lnRef idx="0"/>
          <a:fillRef idx="0"/>
          <a:effectRef idx="0"/>
          <a:fontRef idx="minor"/>
        </p:style>
        <p:txBody>
          <a:bodyPr lIns="0" rIns="0" tIns="0" bIns="0" anchor="t">
            <a:spAutoFit/>
          </a:bodyPr>
          <a:p>
            <a:pPr>
              <a:lnSpc>
                <a:spcPts val="4898"/>
              </a:lnSpc>
              <a:buNone/>
              <a:tabLst>
                <a:tab algn="l" pos="0"/>
              </a:tabLst>
            </a:pPr>
            <a:r>
              <a:rPr b="0" lang="en-US" sz="4000" spc="-1" strike="noStrike">
                <a:solidFill>
                  <a:srgbClr val="2b4a9d"/>
                </a:solidFill>
                <a:latin typeface="Atkinson Hyperlegible Bold"/>
              </a:rPr>
              <a:t>Data input/output functions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05" name="Freeform 2"/>
          <p:cNvSpPr/>
          <p:nvPr/>
        </p:nvSpPr>
        <p:spPr>
          <a:xfrm>
            <a:off x="1204920" y="1504080"/>
            <a:ext cx="11102760" cy="8613720"/>
          </a:xfrm>
          <a:custGeom>
            <a:avLst/>
            <a:gdLst/>
            <a:ahLst/>
            <a:rect l="l" t="t" r="r" b="b"/>
            <a:pathLst>
              <a:path w="11103027" h="8613954">
                <a:moveTo>
                  <a:pt x="0" y="0"/>
                </a:moveTo>
                <a:lnTo>
                  <a:pt x="11103027" y="0"/>
                </a:lnTo>
                <a:lnTo>
                  <a:pt x="11103027" y="8613954"/>
                </a:lnTo>
                <a:lnTo>
                  <a:pt x="0" y="8613954"/>
                </a:lnTo>
                <a:lnTo>
                  <a:pt x="0" y="0"/>
                </a:lnTo>
                <a:close/>
              </a:path>
            </a:pathLst>
          </a:custGeom>
          <a:blipFill rotWithShape="0">
            <a:blip r:embed="rId1"/>
            <a:srcRect/>
            <a:stretch/>
          </a:blipFill>
          <a:ln w="0">
            <a:noFill/>
          </a:ln>
        </p:spPr>
        <p:style>
          <a:lnRef idx="0"/>
          <a:fillRef idx="0"/>
          <a:effectRef idx="0"/>
          <a:fontRef idx="minor"/>
        </p:style>
      </p:sp>
      <p:sp>
        <p:nvSpPr>
          <p:cNvPr id="106" name="TextBox 3"/>
          <p:cNvSpPr/>
          <p:nvPr/>
        </p:nvSpPr>
        <p:spPr>
          <a:xfrm>
            <a:off x="855720" y="474480"/>
            <a:ext cx="7857000" cy="621720"/>
          </a:xfrm>
          <a:prstGeom prst="rect">
            <a:avLst/>
          </a:prstGeom>
          <a:noFill/>
          <a:ln w="0">
            <a:noFill/>
          </a:ln>
        </p:spPr>
        <p:style>
          <a:lnRef idx="0"/>
          <a:fillRef idx="0"/>
          <a:effectRef idx="0"/>
          <a:fontRef idx="minor"/>
        </p:style>
        <p:txBody>
          <a:bodyPr lIns="0" rIns="0" tIns="0" bIns="0" anchor="t">
            <a:spAutoFit/>
          </a:bodyPr>
          <a:p>
            <a:pPr>
              <a:lnSpc>
                <a:spcPts val="4898"/>
              </a:lnSpc>
              <a:buNone/>
              <a:tabLst>
                <a:tab algn="l" pos="0"/>
              </a:tabLst>
            </a:pPr>
            <a:r>
              <a:rPr b="0" lang="en-US" sz="3500" spc="-1" strike="noStrike">
                <a:solidFill>
                  <a:srgbClr val="2b4a9d"/>
                </a:solidFill>
                <a:latin typeface="Atkinson Hyperlegible Bold"/>
              </a:rPr>
              <a:t>Data manipulation functions:</a:t>
            </a:r>
            <a:endParaRPr b="0" lang="en-US" sz="3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07" name="Freeform 2"/>
          <p:cNvSpPr/>
          <p:nvPr/>
        </p:nvSpPr>
        <p:spPr>
          <a:xfrm>
            <a:off x="1028880" y="1586160"/>
            <a:ext cx="12642840" cy="7383240"/>
          </a:xfrm>
          <a:custGeom>
            <a:avLst/>
            <a:gdLst/>
            <a:ahLst/>
            <a:rect l="l" t="t" r="r" b="b"/>
            <a:pathLst>
              <a:path w="12643211" h="7383502">
                <a:moveTo>
                  <a:pt x="0" y="0"/>
                </a:moveTo>
                <a:lnTo>
                  <a:pt x="12643211" y="0"/>
                </a:lnTo>
                <a:lnTo>
                  <a:pt x="12643211" y="7383502"/>
                </a:lnTo>
                <a:lnTo>
                  <a:pt x="0" y="7383502"/>
                </a:lnTo>
                <a:lnTo>
                  <a:pt x="0" y="0"/>
                </a:lnTo>
                <a:close/>
              </a:path>
            </a:pathLst>
          </a:custGeom>
          <a:blipFill rotWithShape="0">
            <a:blip r:embed="rId1"/>
            <a:srcRect/>
            <a:stretch/>
          </a:blipFill>
          <a:ln w="0">
            <a:noFill/>
          </a:ln>
        </p:spPr>
        <p:style>
          <a:lnRef idx="0"/>
          <a:fillRef idx="0"/>
          <a:effectRef idx="0"/>
          <a:fontRef idx="minor"/>
        </p:style>
      </p:sp>
      <p:sp>
        <p:nvSpPr>
          <p:cNvPr id="108" name="TextBox 3"/>
          <p:cNvSpPr/>
          <p:nvPr/>
        </p:nvSpPr>
        <p:spPr>
          <a:xfrm>
            <a:off x="884880" y="474480"/>
            <a:ext cx="6690240" cy="621720"/>
          </a:xfrm>
          <a:prstGeom prst="rect">
            <a:avLst/>
          </a:prstGeom>
          <a:noFill/>
          <a:ln w="0">
            <a:noFill/>
          </a:ln>
        </p:spPr>
        <p:style>
          <a:lnRef idx="0"/>
          <a:fillRef idx="0"/>
          <a:effectRef idx="0"/>
          <a:fontRef idx="minor"/>
        </p:style>
        <p:txBody>
          <a:bodyPr lIns="0" rIns="0" tIns="0" bIns="0" anchor="t">
            <a:spAutoFit/>
          </a:bodyPr>
          <a:p>
            <a:pPr>
              <a:lnSpc>
                <a:spcPts val="4898"/>
              </a:lnSpc>
              <a:buNone/>
              <a:tabLst>
                <a:tab algn="l" pos="0"/>
              </a:tabLst>
            </a:pPr>
            <a:r>
              <a:rPr b="0" lang="en-US" sz="3500" spc="-1" strike="noStrike">
                <a:solidFill>
                  <a:srgbClr val="2b4a9d"/>
                </a:solidFill>
                <a:latin typeface="Atkinson Hyperlegible Bold"/>
              </a:rPr>
              <a:t>Data analysis functions:</a:t>
            </a:r>
            <a:endParaRPr b="0" lang="en-US" sz="3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09" name="Freeform 2"/>
          <p:cNvSpPr/>
          <p:nvPr/>
        </p:nvSpPr>
        <p:spPr>
          <a:xfrm>
            <a:off x="533520" y="8267760"/>
            <a:ext cx="16344720" cy="1555200"/>
          </a:xfrm>
          <a:custGeom>
            <a:avLst/>
            <a:gdLst/>
            <a:ahLst/>
            <a:rect l="l" t="t" r="r" b="b"/>
            <a:pathLst>
              <a:path w="10688706" h="1017151">
                <a:moveTo>
                  <a:pt x="0" y="0"/>
                </a:moveTo>
                <a:lnTo>
                  <a:pt x="10688706" y="0"/>
                </a:lnTo>
                <a:lnTo>
                  <a:pt x="10688706" y="1017152"/>
                </a:lnTo>
                <a:lnTo>
                  <a:pt x="0" y="1017152"/>
                </a:lnTo>
                <a:lnTo>
                  <a:pt x="0" y="0"/>
                </a:lnTo>
                <a:close/>
              </a:path>
            </a:pathLst>
          </a:custGeom>
          <a:blipFill rotWithShape="0">
            <a:blip r:embed="rId1"/>
            <a:srcRect/>
            <a:stretch/>
          </a:blipFill>
          <a:ln w="0">
            <a:noFill/>
          </a:ln>
        </p:spPr>
        <p:style>
          <a:lnRef idx="0"/>
          <a:fillRef idx="0"/>
          <a:effectRef idx="0"/>
          <a:fontRef idx="minor"/>
        </p:style>
      </p:sp>
      <p:sp>
        <p:nvSpPr>
          <p:cNvPr id="110" name="TextBox 3"/>
          <p:cNvSpPr/>
          <p:nvPr/>
        </p:nvSpPr>
        <p:spPr>
          <a:xfrm>
            <a:off x="304920" y="350280"/>
            <a:ext cx="12877560" cy="56916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00000"/>
              </a:buClr>
              <a:buFont typeface="Arial"/>
              <a:buChar char="•"/>
            </a:pPr>
            <a:r>
              <a:rPr b="0" lang="en-US" sz="4000" spc="-1" strike="noStrike">
                <a:solidFill>
                  <a:srgbClr val="000000"/>
                </a:solidFill>
                <a:latin typeface="Atkinson Hyperlegible Bold"/>
              </a:rPr>
              <a:t>Microsoft Excel Open XLSX Spreadsheet (.XLSX)</a:t>
            </a:r>
            <a:endParaRPr b="0" lang="en-US" sz="4000" spc="-1" strike="noStrike">
              <a:latin typeface="Arial"/>
            </a:endParaRPr>
          </a:p>
        </p:txBody>
      </p:sp>
      <p:sp>
        <p:nvSpPr>
          <p:cNvPr id="111" name="TextBox 4"/>
          <p:cNvSpPr/>
          <p:nvPr/>
        </p:nvSpPr>
        <p:spPr>
          <a:xfrm>
            <a:off x="1409040" y="1208880"/>
            <a:ext cx="5334480" cy="56916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4000" spc="-1" strike="noStrike">
                <a:solidFill>
                  <a:srgbClr val="000000"/>
                </a:solidFill>
                <a:latin typeface="Atkinson Hyperlegible Bold"/>
              </a:rPr>
              <a:t>Open an XLSX File</a:t>
            </a:r>
            <a:endParaRPr b="0" lang="en-US" sz="4000" spc="-1" strike="noStrike">
              <a:latin typeface="Arial"/>
            </a:endParaRPr>
          </a:p>
        </p:txBody>
      </p:sp>
      <p:sp>
        <p:nvSpPr>
          <p:cNvPr id="112" name="TextBox 5"/>
          <p:cNvSpPr/>
          <p:nvPr/>
        </p:nvSpPr>
        <p:spPr>
          <a:xfrm>
            <a:off x="1996200" y="2208600"/>
            <a:ext cx="5205960" cy="49824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3600" spc="-1" strike="noStrike">
                <a:solidFill>
                  <a:srgbClr val="000000"/>
                </a:solidFill>
                <a:latin typeface="Atkinson Hyperlegible Bold"/>
              </a:rPr>
              <a:t>a) Microsoft Excel: </a:t>
            </a:r>
            <a:endParaRPr b="0" lang="en-US" sz="3600" spc="-1" strike="noStrike">
              <a:latin typeface="Arial"/>
            </a:endParaRPr>
          </a:p>
        </p:txBody>
      </p:sp>
      <p:sp>
        <p:nvSpPr>
          <p:cNvPr id="113" name="TextBox 6"/>
          <p:cNvSpPr/>
          <p:nvPr/>
        </p:nvSpPr>
        <p:spPr>
          <a:xfrm>
            <a:off x="2362320" y="2994480"/>
            <a:ext cx="15670800" cy="1279440"/>
          </a:xfrm>
          <a:prstGeom prst="rect">
            <a:avLst/>
          </a:prstGeom>
          <a:noFill/>
          <a:ln w="0">
            <a:noFill/>
          </a:ln>
        </p:spPr>
        <p:style>
          <a:lnRef idx="0"/>
          <a:fillRef idx="0"/>
          <a:effectRef idx="0"/>
          <a:fontRef idx="minor"/>
        </p:style>
        <p:txBody>
          <a:bodyPr lIns="0" rIns="0" tIns="0" bIns="0" anchor="t">
            <a:spAutoFit/>
          </a:bodyPr>
          <a:p>
            <a:pPr>
              <a:lnSpc>
                <a:spcPts val="3359"/>
              </a:lnSpc>
              <a:buNone/>
            </a:pPr>
            <a:r>
              <a:rPr b="0" lang="en-US" sz="3200" spc="-1" strike="noStrike">
                <a:solidFill>
                  <a:srgbClr val="000000"/>
                </a:solidFill>
                <a:latin typeface="Atkinson Hyperlegible"/>
              </a:rPr>
              <a:t>The XLSX file can be opened by the Microsoft Excel Program. To do that, right-click the required file, them click “Open with” and then select the Microsoft Excel Program.</a:t>
            </a:r>
            <a:endParaRPr b="0" lang="en-US" sz="3200" spc="-1" strike="noStrike">
              <a:latin typeface="Arial"/>
            </a:endParaRPr>
          </a:p>
        </p:txBody>
      </p:sp>
      <p:sp>
        <p:nvSpPr>
          <p:cNvPr id="114" name="TextBox 7"/>
          <p:cNvSpPr/>
          <p:nvPr/>
        </p:nvSpPr>
        <p:spPr>
          <a:xfrm>
            <a:off x="1996200" y="4076640"/>
            <a:ext cx="3701520" cy="49824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3600" spc="-1" strike="noStrike">
                <a:solidFill>
                  <a:srgbClr val="000000"/>
                </a:solidFill>
                <a:latin typeface="Atkinson Hyperlegible Bold"/>
              </a:rPr>
              <a:t>b) Python Code:</a:t>
            </a:r>
            <a:endParaRPr b="0" lang="en-US" sz="3600" spc="-1" strike="noStrike">
              <a:latin typeface="Arial"/>
            </a:endParaRPr>
          </a:p>
        </p:txBody>
      </p:sp>
      <p:sp>
        <p:nvSpPr>
          <p:cNvPr id="115" name="TextBox 8"/>
          <p:cNvSpPr/>
          <p:nvPr/>
        </p:nvSpPr>
        <p:spPr>
          <a:xfrm>
            <a:off x="2362320" y="4910040"/>
            <a:ext cx="15670800" cy="128016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3200" spc="-1" strike="noStrike">
                <a:solidFill>
                  <a:srgbClr val="000000"/>
                </a:solidFill>
                <a:latin typeface="Atkinson Hyperlegible"/>
              </a:rPr>
              <a:t>The XLSX file can also be opened by Python code. This way enables the developer to perform several programmatic features on the XLSX file. To read the XLSX file using Python code.</a:t>
            </a:r>
            <a:endParaRPr b="0" lang="en-US" sz="3200" spc="-1" strike="noStrike">
              <a:latin typeface="Arial"/>
            </a:endParaRPr>
          </a:p>
        </p:txBody>
      </p:sp>
      <p:sp>
        <p:nvSpPr>
          <p:cNvPr id="116" name="TextBox 10"/>
          <p:cNvSpPr/>
          <p:nvPr/>
        </p:nvSpPr>
        <p:spPr>
          <a:xfrm>
            <a:off x="2233800" y="6778800"/>
            <a:ext cx="15670800" cy="85356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0" lang="en-US" sz="3200" spc="-1" strike="noStrike">
                <a:solidFill>
                  <a:srgbClr val="000000"/>
                </a:solidFill>
                <a:latin typeface="Atkinson Hyperlegible"/>
              </a:rPr>
              <a:t>Use </a:t>
            </a:r>
            <a:r>
              <a:rPr b="0" lang="en-US" sz="3200" spc="-1" strike="noStrike">
                <a:solidFill>
                  <a:srgbClr val="000000"/>
                </a:solidFill>
                <a:latin typeface="Atkinson Hyperlegible Bold"/>
              </a:rPr>
              <a:t>read_excel ()</a:t>
            </a:r>
            <a:r>
              <a:rPr b="0" lang="en-US" sz="3200" spc="-1" strike="noStrike">
                <a:solidFill>
                  <a:srgbClr val="000000"/>
                </a:solidFill>
                <a:latin typeface="Atkinson Hyperlegible"/>
              </a:rPr>
              <a:t> from the Pandas library </a:t>
            </a:r>
            <a:r>
              <a:rPr b="0" lang="en-US" sz="3200" spc="-1" strike="noStrike" u="sng">
                <a:solidFill>
                  <a:srgbClr val="000000"/>
                </a:solidFill>
                <a:uFillTx/>
                <a:latin typeface="Atkinson Hyperlegible"/>
              </a:rPr>
              <a:t>to read the file in the form of a DataFram</a:t>
            </a:r>
            <a:r>
              <a:rPr b="0" lang="en-US" sz="3200" spc="-1" strike="noStrike">
                <a:solidFill>
                  <a:srgbClr val="000000"/>
                </a:solidFill>
                <a:latin typeface="Atkinson Hyperlegible"/>
              </a:rPr>
              <a:t>e by giving it the file path as an argument,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17" name="Picture 1" descr=""/>
          <p:cNvPicPr/>
          <p:nvPr/>
        </p:nvPicPr>
        <p:blipFill>
          <a:blip r:embed="rId1"/>
          <a:stretch/>
        </p:blipFill>
        <p:spPr>
          <a:xfrm>
            <a:off x="533520" y="1562040"/>
            <a:ext cx="16916040" cy="3863520"/>
          </a:xfrm>
          <a:prstGeom prst="rect">
            <a:avLst/>
          </a:prstGeom>
          <a:ln w="0">
            <a:noFill/>
          </a:ln>
        </p:spPr>
      </p:pic>
      <p:sp>
        <p:nvSpPr>
          <p:cNvPr id="118" name="TextBox 2"/>
          <p:cNvSpPr/>
          <p:nvPr/>
        </p:nvSpPr>
        <p:spPr>
          <a:xfrm>
            <a:off x="507960" y="6362640"/>
            <a:ext cx="10972440" cy="1551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4800" spc="-1" strike="noStrike">
                <a:solidFill>
                  <a:srgbClr val="000000"/>
                </a:solidFill>
                <a:latin typeface="Calibri"/>
              </a:rPr>
              <a:t>Then convert XLSX to CSV file and open it with python code.</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119" name="Picture 3" descr=""/>
          <p:cNvPicPr/>
          <p:nvPr/>
        </p:nvPicPr>
        <p:blipFill>
          <a:blip r:embed="rId1"/>
          <a:stretch/>
        </p:blipFill>
        <p:spPr>
          <a:xfrm>
            <a:off x="1371600" y="876240"/>
            <a:ext cx="15152760" cy="91551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20" name="Freeform 2"/>
          <p:cNvSpPr/>
          <p:nvPr/>
        </p:nvSpPr>
        <p:spPr>
          <a:xfrm>
            <a:off x="2931840" y="7718400"/>
            <a:ext cx="12231000" cy="2601000"/>
          </a:xfrm>
          <a:custGeom>
            <a:avLst/>
            <a:gdLst/>
            <a:ahLst/>
            <a:rect l="l" t="t" r="r" b="b"/>
            <a:pathLst>
              <a:path w="12231489" h="2601267">
                <a:moveTo>
                  <a:pt x="0" y="0"/>
                </a:moveTo>
                <a:lnTo>
                  <a:pt x="12231489" y="0"/>
                </a:lnTo>
                <a:lnTo>
                  <a:pt x="12231489" y="2601267"/>
                </a:lnTo>
                <a:lnTo>
                  <a:pt x="0" y="2601267"/>
                </a:lnTo>
                <a:lnTo>
                  <a:pt x="0" y="0"/>
                </a:lnTo>
                <a:close/>
              </a:path>
            </a:pathLst>
          </a:custGeom>
          <a:blipFill rotWithShape="0">
            <a:blip r:embed="rId1"/>
            <a:srcRect/>
            <a:stretch/>
          </a:blipFill>
          <a:ln w="0">
            <a:noFill/>
          </a:ln>
        </p:spPr>
        <p:style>
          <a:lnRef idx="0"/>
          <a:fillRef idx="0"/>
          <a:effectRef idx="0"/>
          <a:fontRef idx="minor"/>
        </p:style>
      </p:sp>
      <p:sp>
        <p:nvSpPr>
          <p:cNvPr id="121" name="TextBox 3"/>
          <p:cNvSpPr/>
          <p:nvPr/>
        </p:nvSpPr>
        <p:spPr>
          <a:xfrm>
            <a:off x="304920" y="333720"/>
            <a:ext cx="5977440" cy="56916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00000"/>
              </a:buClr>
              <a:buFont typeface="Arial"/>
              <a:buChar char="•"/>
            </a:pPr>
            <a:r>
              <a:rPr b="0" lang="en-US" sz="4800" spc="-1" strike="noStrike">
                <a:solidFill>
                  <a:srgbClr val="000000"/>
                </a:solidFill>
                <a:latin typeface="Atkinson Hyperlegible Bold"/>
              </a:rPr>
              <a:t>Text File (.TXT)</a:t>
            </a:r>
            <a:endParaRPr b="0" lang="en-US" sz="4800" spc="-1" strike="noStrike">
              <a:latin typeface="Arial"/>
            </a:endParaRPr>
          </a:p>
        </p:txBody>
      </p:sp>
      <p:sp>
        <p:nvSpPr>
          <p:cNvPr id="122" name="TextBox 4"/>
          <p:cNvSpPr/>
          <p:nvPr/>
        </p:nvSpPr>
        <p:spPr>
          <a:xfrm>
            <a:off x="1355040" y="1108440"/>
            <a:ext cx="16913520" cy="266508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4000" spc="-1" strike="noStrike">
                <a:solidFill>
                  <a:srgbClr val="000000"/>
                </a:solidFill>
                <a:latin typeface="Atkinson Hyperlegible"/>
              </a:rPr>
              <a:t>A text file is a type of digital, non-executable file that contains letters, numbers, symbols, and/or a combination. It enables the creation and storage of text without any special formatting. </a:t>
            </a:r>
            <a:endParaRPr b="0" lang="en-US" sz="4000" spc="-1" strike="noStrike">
              <a:latin typeface="Arial"/>
            </a:endParaRPr>
          </a:p>
          <a:p>
            <a:pPr>
              <a:lnSpc>
                <a:spcPts val="3498"/>
              </a:lnSpc>
              <a:buNone/>
            </a:pPr>
            <a:r>
              <a:rPr b="0" lang="en-US" sz="4000" spc="-1" strike="noStrike">
                <a:solidFill>
                  <a:srgbClr val="604a7b"/>
                </a:solidFill>
                <a:latin typeface="Atkinson Hyperlegible"/>
              </a:rPr>
              <a:t>Text files </a:t>
            </a:r>
            <a:r>
              <a:rPr b="0" lang="en-US" sz="4000" spc="-1" strike="noStrike">
                <a:solidFill>
                  <a:srgbClr val="000000"/>
                </a:solidFill>
                <a:latin typeface="Atkinson Hyperlegible"/>
              </a:rPr>
              <a:t>are also known as </a:t>
            </a:r>
            <a:r>
              <a:rPr b="1" lang="en-US" sz="4000" spc="-1" strike="noStrike">
                <a:solidFill>
                  <a:srgbClr val="604a7b"/>
                </a:solidFill>
                <a:latin typeface="Atkinson Hyperlegible"/>
              </a:rPr>
              <a:t>flat files </a:t>
            </a:r>
            <a:r>
              <a:rPr b="0" lang="en-US" sz="4000" spc="-1" strike="noStrike">
                <a:solidFill>
                  <a:srgbClr val="000000"/>
                </a:solidFill>
                <a:latin typeface="Atkinson Hyperlegible"/>
              </a:rPr>
              <a:t>or ASCII files. They are useful for storing information in plain text with no special formatting.</a:t>
            </a:r>
            <a:endParaRPr b="0" lang="en-US" sz="4000" spc="-1" strike="noStrike">
              <a:latin typeface="Arial"/>
            </a:endParaRPr>
          </a:p>
        </p:txBody>
      </p:sp>
      <p:sp>
        <p:nvSpPr>
          <p:cNvPr id="123" name="TextBox 5"/>
          <p:cNvSpPr/>
          <p:nvPr/>
        </p:nvSpPr>
        <p:spPr>
          <a:xfrm>
            <a:off x="743040" y="3961800"/>
            <a:ext cx="5539320" cy="551160"/>
          </a:xfrm>
          <a:prstGeom prst="rect">
            <a:avLst/>
          </a:prstGeom>
          <a:noFill/>
          <a:ln w="0">
            <a:noFill/>
          </a:ln>
        </p:spPr>
        <p:style>
          <a:lnRef idx="0"/>
          <a:fillRef idx="0"/>
          <a:effectRef idx="0"/>
          <a:fontRef idx="minor"/>
        </p:style>
        <p:txBody>
          <a:bodyPr lIns="0" rIns="0" tIns="0" bIns="0" anchor="t">
            <a:spAutoFit/>
          </a:bodyPr>
          <a:p>
            <a:pPr>
              <a:lnSpc>
                <a:spcPts val="4340"/>
              </a:lnSpc>
              <a:buNone/>
            </a:pPr>
            <a:r>
              <a:rPr b="0" lang="en-US" sz="4400" spc="-1" strike="noStrike">
                <a:solidFill>
                  <a:srgbClr val="000000"/>
                </a:solidFill>
                <a:latin typeface="Atkinson Hyperlegible Bold"/>
              </a:rPr>
              <a:t> </a:t>
            </a:r>
            <a:r>
              <a:rPr b="0" lang="en-US" sz="4400" spc="-1" strike="noStrike">
                <a:solidFill>
                  <a:srgbClr val="000000"/>
                </a:solidFill>
                <a:latin typeface="Atkinson Hyperlegible Bold"/>
              </a:rPr>
              <a:t>Open a TXT file</a:t>
            </a:r>
            <a:endParaRPr b="0" lang="en-US" sz="4400" spc="-1" strike="noStrike">
              <a:latin typeface="Arial"/>
            </a:endParaRPr>
          </a:p>
        </p:txBody>
      </p:sp>
      <p:sp>
        <p:nvSpPr>
          <p:cNvPr id="124" name="TextBox 6"/>
          <p:cNvSpPr/>
          <p:nvPr/>
        </p:nvSpPr>
        <p:spPr>
          <a:xfrm>
            <a:off x="987840" y="4978440"/>
            <a:ext cx="3502080" cy="11372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4800" spc="-1" strike="noStrike">
                <a:solidFill>
                  <a:srgbClr val="000000"/>
                </a:solidFill>
                <a:latin typeface="Atkinson Hyperlegible Bold"/>
              </a:rPr>
              <a:t>a) Notepad: </a:t>
            </a:r>
            <a:endParaRPr b="0" lang="en-US" sz="4800" spc="-1" strike="noStrike">
              <a:latin typeface="Arial"/>
            </a:endParaRPr>
          </a:p>
        </p:txBody>
      </p:sp>
      <p:sp>
        <p:nvSpPr>
          <p:cNvPr id="125" name="TextBox 7"/>
          <p:cNvSpPr/>
          <p:nvPr/>
        </p:nvSpPr>
        <p:spPr>
          <a:xfrm>
            <a:off x="1219320" y="5958360"/>
            <a:ext cx="15041880" cy="1333080"/>
          </a:xfrm>
          <a:prstGeom prst="rect">
            <a:avLst/>
          </a:prstGeom>
          <a:noFill/>
          <a:ln w="0">
            <a:noFill/>
          </a:ln>
        </p:spPr>
        <p:style>
          <a:lnRef idx="0"/>
          <a:fillRef idx="0"/>
          <a:effectRef idx="0"/>
          <a:fontRef idx="minor"/>
        </p:style>
        <p:txBody>
          <a:bodyPr lIns="0" rIns="0" tIns="0" bIns="0" anchor="t">
            <a:spAutoFit/>
          </a:bodyPr>
          <a:p>
            <a:pPr>
              <a:lnSpc>
                <a:spcPts val="3498"/>
              </a:lnSpc>
              <a:buNone/>
              <a:tabLst>
                <a:tab algn="l" pos="0"/>
              </a:tabLst>
            </a:pPr>
            <a:r>
              <a:rPr b="0" lang="en-US" sz="4000" spc="-1" strike="noStrike">
                <a:solidFill>
                  <a:srgbClr val="000000"/>
                </a:solidFill>
                <a:latin typeface="Atkinson Hyperlegible"/>
              </a:rPr>
              <a:t>The TXT file can be opened with Notepad Program. To do that, right-click the required file, click "Open" and then select “Notepad Program”.</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26" name="Freeform 2"/>
          <p:cNvSpPr/>
          <p:nvPr/>
        </p:nvSpPr>
        <p:spPr>
          <a:xfrm>
            <a:off x="9748080" y="2628360"/>
            <a:ext cx="7849800" cy="2248200"/>
          </a:xfrm>
          <a:custGeom>
            <a:avLst/>
            <a:gdLst/>
            <a:ahLst/>
            <a:rect l="l" t="t" r="r" b="b"/>
            <a:pathLst>
              <a:path w="6745458" h="2248486">
                <a:moveTo>
                  <a:pt x="0" y="0"/>
                </a:moveTo>
                <a:lnTo>
                  <a:pt x="6745458" y="0"/>
                </a:lnTo>
                <a:lnTo>
                  <a:pt x="6745458" y="2248486"/>
                </a:lnTo>
                <a:lnTo>
                  <a:pt x="0" y="2248486"/>
                </a:lnTo>
                <a:lnTo>
                  <a:pt x="0" y="0"/>
                </a:lnTo>
                <a:close/>
              </a:path>
            </a:pathLst>
          </a:custGeom>
          <a:blipFill rotWithShape="0">
            <a:blip r:embed="rId1"/>
            <a:srcRect/>
            <a:stretch/>
          </a:blipFill>
          <a:ln w="0">
            <a:noFill/>
          </a:ln>
        </p:spPr>
        <p:style>
          <a:lnRef idx="0"/>
          <a:fillRef idx="0"/>
          <a:effectRef idx="0"/>
          <a:fontRef idx="minor"/>
        </p:style>
      </p:sp>
      <p:sp>
        <p:nvSpPr>
          <p:cNvPr id="127" name="Freeform 3"/>
          <p:cNvSpPr/>
          <p:nvPr/>
        </p:nvSpPr>
        <p:spPr>
          <a:xfrm>
            <a:off x="5802840" y="5334480"/>
            <a:ext cx="12945240" cy="1522800"/>
          </a:xfrm>
          <a:custGeom>
            <a:avLst/>
            <a:gdLst/>
            <a:ahLst/>
            <a:rect l="l" t="t" r="r" b="b"/>
            <a:pathLst>
              <a:path w="11124133" h="1523036">
                <a:moveTo>
                  <a:pt x="0" y="0"/>
                </a:moveTo>
                <a:lnTo>
                  <a:pt x="11124133" y="0"/>
                </a:lnTo>
                <a:lnTo>
                  <a:pt x="11124133" y="1523035"/>
                </a:lnTo>
                <a:lnTo>
                  <a:pt x="0" y="1523035"/>
                </a:lnTo>
                <a:lnTo>
                  <a:pt x="0" y="0"/>
                </a:lnTo>
                <a:close/>
              </a:path>
            </a:pathLst>
          </a:custGeom>
          <a:blipFill rotWithShape="0">
            <a:blip r:embed="rId2"/>
            <a:srcRect/>
            <a:stretch/>
          </a:blipFill>
          <a:ln w="0">
            <a:noFill/>
          </a:ln>
        </p:spPr>
        <p:style>
          <a:lnRef idx="0"/>
          <a:fillRef idx="0"/>
          <a:effectRef idx="0"/>
          <a:fontRef idx="minor"/>
        </p:style>
      </p:sp>
      <p:sp>
        <p:nvSpPr>
          <p:cNvPr id="128" name="Freeform 4"/>
          <p:cNvSpPr/>
          <p:nvPr/>
        </p:nvSpPr>
        <p:spPr>
          <a:xfrm>
            <a:off x="6122160" y="8048520"/>
            <a:ext cx="12573720" cy="1126440"/>
          </a:xfrm>
          <a:custGeom>
            <a:avLst/>
            <a:gdLst/>
            <a:ahLst/>
            <a:rect l="l" t="t" r="r" b="b"/>
            <a:pathLst>
              <a:path w="10804726" h="1126873">
                <a:moveTo>
                  <a:pt x="0" y="0"/>
                </a:moveTo>
                <a:lnTo>
                  <a:pt x="10804727" y="0"/>
                </a:lnTo>
                <a:lnTo>
                  <a:pt x="10804727" y="1126874"/>
                </a:lnTo>
                <a:lnTo>
                  <a:pt x="0" y="1126874"/>
                </a:lnTo>
                <a:lnTo>
                  <a:pt x="0" y="0"/>
                </a:lnTo>
                <a:close/>
              </a:path>
            </a:pathLst>
          </a:custGeom>
          <a:blipFill rotWithShape="0">
            <a:blip r:embed="rId3"/>
            <a:srcRect/>
            <a:stretch/>
          </a:blipFill>
          <a:ln w="0">
            <a:noFill/>
          </a:ln>
        </p:spPr>
        <p:style>
          <a:lnRef idx="0"/>
          <a:fillRef idx="0"/>
          <a:effectRef idx="0"/>
          <a:fontRef idx="minor"/>
        </p:style>
      </p:sp>
      <p:sp>
        <p:nvSpPr>
          <p:cNvPr id="129" name="TextBox 5"/>
          <p:cNvSpPr/>
          <p:nvPr/>
        </p:nvSpPr>
        <p:spPr>
          <a:xfrm>
            <a:off x="457200" y="302040"/>
            <a:ext cx="453348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4400" spc="-1" strike="noStrike">
                <a:solidFill>
                  <a:srgbClr val="000000"/>
                </a:solidFill>
                <a:latin typeface="Atkinson Hyperlegible Bold"/>
              </a:rPr>
              <a:t>b) Python Code:</a:t>
            </a:r>
            <a:endParaRPr b="0" lang="en-US" sz="4400" spc="-1" strike="noStrike">
              <a:latin typeface="Arial"/>
            </a:endParaRPr>
          </a:p>
        </p:txBody>
      </p:sp>
      <p:sp>
        <p:nvSpPr>
          <p:cNvPr id="130" name="TextBox 6"/>
          <p:cNvSpPr/>
          <p:nvPr/>
        </p:nvSpPr>
        <p:spPr>
          <a:xfrm>
            <a:off x="1167840" y="1316160"/>
            <a:ext cx="18114120" cy="46260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3600" spc="-1" strike="noStrike">
                <a:solidFill>
                  <a:srgbClr val="000000"/>
                </a:solidFill>
                <a:latin typeface="Atkinson Hyperlegible"/>
              </a:rPr>
              <a:t>to open the file, use the built-in </a:t>
            </a:r>
            <a:r>
              <a:rPr b="0" lang="en-US" sz="3600" spc="-1" strike="noStrike">
                <a:solidFill>
                  <a:srgbClr val="f79646"/>
                </a:solidFill>
                <a:latin typeface="Atkinson Hyperlegible Bold"/>
              </a:rPr>
              <a:t>open()</a:t>
            </a:r>
            <a:r>
              <a:rPr b="0" lang="en-US" sz="3600" spc="-1" strike="noStrike">
                <a:solidFill>
                  <a:srgbClr val="000000"/>
                </a:solidFill>
                <a:latin typeface="Atkinson Hyperlegible"/>
              </a:rPr>
              <a:t> function.</a:t>
            </a:r>
            <a:endParaRPr b="0" lang="en-US" sz="3600" spc="-1" strike="noStrike">
              <a:latin typeface="Arial"/>
            </a:endParaRPr>
          </a:p>
        </p:txBody>
      </p:sp>
      <p:sp>
        <p:nvSpPr>
          <p:cNvPr id="131" name="TextBox 7"/>
          <p:cNvSpPr/>
          <p:nvPr/>
        </p:nvSpPr>
        <p:spPr>
          <a:xfrm>
            <a:off x="1167840" y="2030760"/>
            <a:ext cx="17119800" cy="92484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3600" spc="-1" strike="noStrike">
                <a:solidFill>
                  <a:srgbClr val="000000"/>
                </a:solidFill>
                <a:latin typeface="Atkinson Hyperlegible"/>
              </a:rPr>
              <a:t>By default, the </a:t>
            </a:r>
            <a:r>
              <a:rPr b="1" lang="en-US" sz="3600" spc="-1" strike="noStrike">
                <a:solidFill>
                  <a:srgbClr val="f79646"/>
                </a:solidFill>
                <a:latin typeface="Atkinson Hyperlegible"/>
              </a:rPr>
              <a:t>read () </a:t>
            </a:r>
            <a:r>
              <a:rPr b="0" lang="en-US" sz="3600" spc="-1" strike="noStrike">
                <a:solidFill>
                  <a:srgbClr val="000000"/>
                </a:solidFill>
                <a:latin typeface="Atkinson Hyperlegible"/>
              </a:rPr>
              <a:t>method returns the </a:t>
            </a:r>
            <a:r>
              <a:rPr b="0" lang="en-US" sz="3600" spc="-1" strike="noStrike" u="sng">
                <a:solidFill>
                  <a:srgbClr val="000000"/>
                </a:solidFill>
                <a:uFillTx/>
                <a:latin typeface="Atkinson Hyperlegible"/>
              </a:rPr>
              <a:t>whole text</a:t>
            </a:r>
            <a:r>
              <a:rPr b="0" lang="en-US" sz="3600" spc="-1" strike="noStrike">
                <a:solidFill>
                  <a:srgbClr val="000000"/>
                </a:solidFill>
                <a:latin typeface="Atkinson Hyperlegible"/>
              </a:rPr>
              <a:t>, specify how many characters are needed to return.</a:t>
            </a:r>
            <a:endParaRPr b="0" lang="en-US" sz="3600" spc="-1" strike="noStrike">
              <a:latin typeface="Arial"/>
            </a:endParaRPr>
          </a:p>
        </p:txBody>
      </p:sp>
      <p:sp>
        <p:nvSpPr>
          <p:cNvPr id="132" name="TextBox 8"/>
          <p:cNvSpPr/>
          <p:nvPr/>
        </p:nvSpPr>
        <p:spPr>
          <a:xfrm>
            <a:off x="1188000" y="4727520"/>
            <a:ext cx="734616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3600" spc="-1" strike="noStrike">
                <a:solidFill>
                  <a:srgbClr val="000000"/>
                </a:solidFill>
                <a:latin typeface="Atkinson Hyperlegible"/>
              </a:rPr>
              <a:t>Return one line by using the </a:t>
            </a:r>
            <a:r>
              <a:rPr b="0" lang="en-US" sz="3600" spc="-1" strike="noStrike">
                <a:solidFill>
                  <a:srgbClr val="f79646"/>
                </a:solidFill>
                <a:latin typeface="Atkinson Hyperlegible Bold"/>
              </a:rPr>
              <a:t>readline ()</a:t>
            </a:r>
            <a:r>
              <a:rPr b="0" lang="en-US" sz="3600" spc="-1" strike="noStrike">
                <a:solidFill>
                  <a:srgbClr val="f79646"/>
                </a:solidFill>
                <a:latin typeface="Atkinson Hyperlegible"/>
              </a:rPr>
              <a:t> </a:t>
            </a:r>
            <a:r>
              <a:rPr b="0" lang="en-US" sz="3600" spc="-1" strike="noStrike">
                <a:solidFill>
                  <a:srgbClr val="000000"/>
                </a:solidFill>
                <a:latin typeface="Atkinson Hyperlegible"/>
              </a:rPr>
              <a:t>method</a:t>
            </a:r>
            <a:endParaRPr b="0" lang="en-US" sz="3600" spc="-1" strike="noStrike">
              <a:latin typeface="Arial"/>
            </a:endParaRPr>
          </a:p>
        </p:txBody>
      </p:sp>
      <p:sp>
        <p:nvSpPr>
          <p:cNvPr id="133" name="TextBox 9"/>
          <p:cNvSpPr/>
          <p:nvPr/>
        </p:nvSpPr>
        <p:spPr>
          <a:xfrm>
            <a:off x="1361160" y="7133760"/>
            <a:ext cx="13187520" cy="92484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3600" spc="-1" strike="noStrike">
                <a:solidFill>
                  <a:srgbClr val="000000"/>
                </a:solidFill>
                <a:latin typeface="Atkinson Hyperlegible"/>
              </a:rPr>
              <a:t>By looping through the lines of the file, you can read the whole file, line by line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55" name="Freeform 2"/>
          <p:cNvSpPr/>
          <p:nvPr/>
        </p:nvSpPr>
        <p:spPr>
          <a:xfrm rot="5400000">
            <a:off x="4804560" y="-330840"/>
            <a:ext cx="8679240" cy="10948680"/>
          </a:xfrm>
          <a:custGeom>
            <a:avLst/>
            <a:gdLst/>
            <a:ahLst/>
            <a:rect l="l" t="t" r="r" b="b"/>
            <a:pathLst>
              <a:path w="8679496" h="10948906">
                <a:moveTo>
                  <a:pt x="0" y="0"/>
                </a:moveTo>
                <a:lnTo>
                  <a:pt x="8679496" y="0"/>
                </a:lnTo>
                <a:lnTo>
                  <a:pt x="8679496" y="10948906"/>
                </a:lnTo>
                <a:lnTo>
                  <a:pt x="0" y="10948906"/>
                </a:lnTo>
                <a:lnTo>
                  <a:pt x="0" y="0"/>
                </a:lnTo>
                <a:close/>
              </a:path>
            </a:pathLst>
          </a:custGeom>
          <a:blipFill rotWithShape="0">
            <a:blip r:embed="rId1"/>
            <a:srcRect/>
            <a:stretch/>
          </a:blipFill>
          <a:ln w="0">
            <a:noFill/>
          </a:ln>
        </p:spPr>
        <p:style>
          <a:lnRef idx="0"/>
          <a:fillRef idx="0"/>
          <a:effectRef idx="0"/>
          <a:fontRef idx="minor"/>
        </p:style>
      </p:sp>
      <p:sp>
        <p:nvSpPr>
          <p:cNvPr id="56" name="TextBox 3"/>
          <p:cNvSpPr/>
          <p:nvPr/>
        </p:nvSpPr>
        <p:spPr>
          <a:xfrm>
            <a:off x="4359960" y="1455120"/>
            <a:ext cx="6510960" cy="710640"/>
          </a:xfrm>
          <a:prstGeom prst="rect">
            <a:avLst/>
          </a:prstGeom>
          <a:noFill/>
          <a:ln w="0">
            <a:noFill/>
          </a:ln>
        </p:spPr>
        <p:style>
          <a:lnRef idx="0"/>
          <a:fillRef idx="0"/>
          <a:effectRef idx="0"/>
          <a:fontRef idx="minor"/>
        </p:style>
        <p:txBody>
          <a:bodyPr lIns="0" rIns="0" tIns="0" bIns="0" anchor="t">
            <a:spAutoFit/>
          </a:bodyPr>
          <a:p>
            <a:pPr>
              <a:lnSpc>
                <a:spcPts val="5598"/>
              </a:lnSpc>
              <a:buNone/>
            </a:pPr>
            <a:r>
              <a:rPr b="0" lang="en-US" sz="4000" spc="-1" strike="noStrike">
                <a:solidFill>
                  <a:srgbClr val="000000"/>
                </a:solidFill>
                <a:latin typeface="Atkinson Hyperlegible Bold"/>
              </a:rPr>
              <a:t>1st Learning Outcome</a:t>
            </a:r>
            <a:endParaRPr b="0" lang="en-US" sz="4000" spc="-1" strike="noStrike">
              <a:latin typeface="Arial"/>
            </a:endParaRPr>
          </a:p>
        </p:txBody>
      </p:sp>
      <p:sp>
        <p:nvSpPr>
          <p:cNvPr id="57" name="TextBox 4"/>
          <p:cNvSpPr/>
          <p:nvPr/>
        </p:nvSpPr>
        <p:spPr>
          <a:xfrm>
            <a:off x="4501080" y="3431880"/>
            <a:ext cx="9035280" cy="3910680"/>
          </a:xfrm>
          <a:prstGeom prst="rect">
            <a:avLst/>
          </a:prstGeom>
          <a:noFill/>
          <a:ln w="0">
            <a:noFill/>
          </a:ln>
        </p:spPr>
        <p:style>
          <a:lnRef idx="0"/>
          <a:fillRef idx="0"/>
          <a:effectRef idx="0"/>
          <a:fontRef idx="minor"/>
        </p:style>
        <p:txBody>
          <a:bodyPr lIns="0" rIns="0" tIns="0" bIns="0" anchor="t">
            <a:spAutoFit/>
          </a:bodyPr>
          <a:p>
            <a:pPr algn="ctr">
              <a:lnSpc>
                <a:spcPts val="7699"/>
              </a:lnSpc>
              <a:buNone/>
            </a:pPr>
            <a:r>
              <a:rPr b="0" lang="en-US" sz="5500" spc="-1" strike="noStrike">
                <a:solidFill>
                  <a:srgbClr val="2b4a9d"/>
                </a:solidFill>
                <a:latin typeface="Atkinson Hyperlegible Bold"/>
              </a:rPr>
              <a:t>Identifying the differences between different file extensions and formats</a:t>
            </a:r>
            <a:endParaRPr b="0" lang="en-US" sz="5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34" name="Freeform 2"/>
          <p:cNvSpPr/>
          <p:nvPr/>
        </p:nvSpPr>
        <p:spPr>
          <a:xfrm>
            <a:off x="10497240" y="0"/>
            <a:ext cx="6451560" cy="2868480"/>
          </a:xfrm>
          <a:custGeom>
            <a:avLst/>
            <a:gdLst/>
            <a:ahLst/>
            <a:rect l="l" t="t" r="r" b="b"/>
            <a:pathLst>
              <a:path w="5652602" h="2513509">
                <a:moveTo>
                  <a:pt x="0" y="0"/>
                </a:moveTo>
                <a:lnTo>
                  <a:pt x="5652602" y="0"/>
                </a:lnTo>
                <a:lnTo>
                  <a:pt x="5652602" y="2513509"/>
                </a:lnTo>
                <a:lnTo>
                  <a:pt x="0" y="2513509"/>
                </a:lnTo>
                <a:lnTo>
                  <a:pt x="0" y="0"/>
                </a:lnTo>
                <a:close/>
              </a:path>
            </a:pathLst>
          </a:custGeom>
          <a:blipFill rotWithShape="0">
            <a:blip r:embed="rId1"/>
            <a:srcRect/>
            <a:stretch/>
          </a:blipFill>
          <a:ln w="0">
            <a:noFill/>
          </a:ln>
        </p:spPr>
        <p:style>
          <a:lnRef idx="0"/>
          <a:fillRef idx="0"/>
          <a:effectRef idx="0"/>
          <a:fontRef idx="minor"/>
        </p:style>
      </p:sp>
      <p:sp>
        <p:nvSpPr>
          <p:cNvPr id="135" name="Freeform 3"/>
          <p:cNvSpPr/>
          <p:nvPr/>
        </p:nvSpPr>
        <p:spPr>
          <a:xfrm>
            <a:off x="13284360" y="3699000"/>
            <a:ext cx="4895640" cy="3827520"/>
          </a:xfrm>
          <a:custGeom>
            <a:avLst/>
            <a:gdLst/>
            <a:ahLst/>
            <a:rect l="l" t="t" r="r" b="b"/>
            <a:pathLst>
              <a:path w="2752740" h="2152142">
                <a:moveTo>
                  <a:pt x="0" y="0"/>
                </a:moveTo>
                <a:lnTo>
                  <a:pt x="2752740" y="0"/>
                </a:lnTo>
                <a:lnTo>
                  <a:pt x="2752740" y="2152142"/>
                </a:lnTo>
                <a:lnTo>
                  <a:pt x="0" y="2152142"/>
                </a:lnTo>
                <a:lnTo>
                  <a:pt x="0" y="0"/>
                </a:lnTo>
                <a:close/>
              </a:path>
            </a:pathLst>
          </a:custGeom>
          <a:blipFill rotWithShape="0">
            <a:blip r:embed="rId2"/>
            <a:srcRect/>
            <a:stretch/>
          </a:blipFill>
          <a:ln w="0">
            <a:noFill/>
          </a:ln>
        </p:spPr>
        <p:style>
          <a:lnRef idx="0"/>
          <a:fillRef idx="0"/>
          <a:effectRef idx="0"/>
          <a:fontRef idx="minor"/>
        </p:style>
      </p:sp>
      <p:sp>
        <p:nvSpPr>
          <p:cNvPr id="136" name="Freeform 4"/>
          <p:cNvSpPr/>
          <p:nvPr/>
        </p:nvSpPr>
        <p:spPr>
          <a:xfrm>
            <a:off x="3615120" y="6504480"/>
            <a:ext cx="6697080" cy="3744000"/>
          </a:xfrm>
          <a:custGeom>
            <a:avLst/>
            <a:gdLst/>
            <a:ahLst/>
            <a:rect l="l" t="t" r="r" b="b"/>
            <a:pathLst>
              <a:path w="6697314" h="3744272">
                <a:moveTo>
                  <a:pt x="0" y="0"/>
                </a:moveTo>
                <a:lnTo>
                  <a:pt x="6697314" y="0"/>
                </a:lnTo>
                <a:lnTo>
                  <a:pt x="6697314" y="3744272"/>
                </a:lnTo>
                <a:lnTo>
                  <a:pt x="0" y="3744272"/>
                </a:lnTo>
                <a:lnTo>
                  <a:pt x="0" y="0"/>
                </a:lnTo>
                <a:close/>
              </a:path>
            </a:pathLst>
          </a:custGeom>
          <a:blipFill rotWithShape="0">
            <a:blip r:embed="rId3"/>
            <a:srcRect/>
            <a:stretch/>
          </a:blipFill>
          <a:ln w="0">
            <a:noFill/>
          </a:ln>
        </p:spPr>
        <p:style>
          <a:lnRef idx="0"/>
          <a:fillRef idx="0"/>
          <a:effectRef idx="0"/>
          <a:fontRef idx="minor"/>
        </p:style>
      </p:sp>
      <p:sp>
        <p:nvSpPr>
          <p:cNvPr id="137" name="TextBox 5"/>
          <p:cNvSpPr/>
          <p:nvPr/>
        </p:nvSpPr>
        <p:spPr>
          <a:xfrm>
            <a:off x="456120" y="447840"/>
            <a:ext cx="8995680" cy="568440"/>
          </a:xfrm>
          <a:prstGeom prst="rect">
            <a:avLst/>
          </a:prstGeom>
          <a:noFill/>
          <a:ln w="0">
            <a:noFill/>
          </a:ln>
        </p:spPr>
        <p:style>
          <a:lnRef idx="0"/>
          <a:fillRef idx="0"/>
          <a:effectRef idx="0"/>
          <a:fontRef idx="minor"/>
        </p:style>
        <p:txBody>
          <a:bodyPr lIns="0" rIns="0" tIns="0" bIns="0" anchor="t">
            <a:spAutoFit/>
          </a:bodyPr>
          <a:p>
            <a:pPr lvl="1" marL="690840" indent="-345600" algn="ctr">
              <a:lnSpc>
                <a:spcPts val="4479"/>
              </a:lnSpc>
              <a:buClr>
                <a:srgbClr val="000000"/>
              </a:buClr>
              <a:buFont typeface="Arial"/>
              <a:buChar char="•"/>
            </a:pPr>
            <a:r>
              <a:rPr b="0" lang="en-US" sz="3600" spc="-1" strike="noStrike">
                <a:solidFill>
                  <a:srgbClr val="000000"/>
                </a:solidFill>
                <a:latin typeface="Atkinson Hyperlegible Bold"/>
              </a:rPr>
              <a:t>JavaScript Object Notation (.JSON)</a:t>
            </a:r>
            <a:endParaRPr b="0" lang="en-US" sz="3600" spc="-1" strike="noStrike">
              <a:latin typeface="Arial"/>
            </a:endParaRPr>
          </a:p>
        </p:txBody>
      </p:sp>
      <p:sp>
        <p:nvSpPr>
          <p:cNvPr id="138" name="TextBox 6"/>
          <p:cNvSpPr/>
          <p:nvPr/>
        </p:nvSpPr>
        <p:spPr>
          <a:xfrm>
            <a:off x="1523880" y="1281600"/>
            <a:ext cx="418176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600" spc="-1" strike="noStrike">
                <a:solidFill>
                  <a:srgbClr val="000000"/>
                </a:solidFill>
                <a:latin typeface="Atkinson Hyperlegible Bold"/>
              </a:rPr>
              <a:t>Open a JSON File</a:t>
            </a:r>
            <a:endParaRPr b="0" lang="en-US" sz="3600" spc="-1" strike="noStrike">
              <a:latin typeface="Arial"/>
            </a:endParaRPr>
          </a:p>
        </p:txBody>
      </p:sp>
      <p:sp>
        <p:nvSpPr>
          <p:cNvPr id="139" name="TextBox 7"/>
          <p:cNvSpPr/>
          <p:nvPr/>
        </p:nvSpPr>
        <p:spPr>
          <a:xfrm>
            <a:off x="1943280" y="2434680"/>
            <a:ext cx="299376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600" spc="-1" strike="noStrike">
                <a:solidFill>
                  <a:srgbClr val="000000"/>
                </a:solidFill>
                <a:latin typeface="Atkinson Hyperlegible Bold"/>
              </a:rPr>
              <a:t>a) Notepad:</a:t>
            </a:r>
            <a:endParaRPr b="0" lang="en-US" sz="3600" spc="-1" strike="noStrike">
              <a:latin typeface="Arial"/>
            </a:endParaRPr>
          </a:p>
        </p:txBody>
      </p:sp>
      <p:sp>
        <p:nvSpPr>
          <p:cNvPr id="140" name="TextBox 8"/>
          <p:cNvSpPr/>
          <p:nvPr/>
        </p:nvSpPr>
        <p:spPr>
          <a:xfrm>
            <a:off x="2347200" y="3331800"/>
            <a:ext cx="9692280" cy="184860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3200" spc="-1" strike="noStrike">
                <a:solidFill>
                  <a:srgbClr val="000000"/>
                </a:solidFill>
                <a:latin typeface="Atkinson Hyperlegible"/>
              </a:rPr>
              <a:t>The JSON file can be opened by the Notepad Program. To do that, right-click the required file, click "Open" and then select “Notepad Program”.</a:t>
            </a:r>
            <a:endParaRPr b="0" lang="en-US" sz="3200" spc="-1" strike="noStrike">
              <a:latin typeface="Arial"/>
            </a:endParaRPr>
          </a:p>
        </p:txBody>
      </p:sp>
      <p:sp>
        <p:nvSpPr>
          <p:cNvPr id="141" name="TextBox 9"/>
          <p:cNvSpPr/>
          <p:nvPr/>
        </p:nvSpPr>
        <p:spPr>
          <a:xfrm>
            <a:off x="1962000" y="5613120"/>
            <a:ext cx="391716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600" spc="-1" strike="noStrike">
                <a:solidFill>
                  <a:srgbClr val="000000"/>
                </a:solidFill>
                <a:latin typeface="Atkinson Hyperlegible Bold"/>
              </a:rPr>
              <a:t>b) Python Code: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42" name="Freeform 2"/>
          <p:cNvSpPr/>
          <p:nvPr/>
        </p:nvSpPr>
        <p:spPr>
          <a:xfrm>
            <a:off x="11518560" y="2308320"/>
            <a:ext cx="6605280" cy="6949800"/>
          </a:xfrm>
          <a:custGeom>
            <a:avLst/>
            <a:gdLst/>
            <a:ahLst/>
            <a:rect l="l" t="t" r="r" b="b"/>
            <a:pathLst>
              <a:path w="6605567" h="6950075">
                <a:moveTo>
                  <a:pt x="0" y="0"/>
                </a:moveTo>
                <a:lnTo>
                  <a:pt x="6605567" y="0"/>
                </a:lnTo>
                <a:lnTo>
                  <a:pt x="6605567" y="6950075"/>
                </a:lnTo>
                <a:lnTo>
                  <a:pt x="0" y="6950075"/>
                </a:lnTo>
                <a:lnTo>
                  <a:pt x="0" y="0"/>
                </a:lnTo>
                <a:close/>
              </a:path>
            </a:pathLst>
          </a:custGeom>
          <a:blipFill rotWithShape="0">
            <a:blip r:embed="rId1"/>
            <a:srcRect/>
            <a:stretch/>
          </a:blipFill>
          <a:ln w="0">
            <a:noFill/>
          </a:ln>
        </p:spPr>
        <p:style>
          <a:lnRef idx="0"/>
          <a:fillRef idx="0"/>
          <a:effectRef idx="0"/>
          <a:fontRef idx="minor"/>
        </p:style>
      </p:sp>
      <p:sp>
        <p:nvSpPr>
          <p:cNvPr id="143" name="Freeform 3"/>
          <p:cNvSpPr/>
          <p:nvPr/>
        </p:nvSpPr>
        <p:spPr>
          <a:xfrm>
            <a:off x="4354560" y="6058080"/>
            <a:ext cx="5026680" cy="4152960"/>
          </a:xfrm>
          <a:custGeom>
            <a:avLst/>
            <a:gdLst/>
            <a:ahLst/>
            <a:rect l="l" t="t" r="r" b="b"/>
            <a:pathLst>
              <a:path w="5027022" h="4153380">
                <a:moveTo>
                  <a:pt x="0" y="0"/>
                </a:moveTo>
                <a:lnTo>
                  <a:pt x="5027021" y="0"/>
                </a:lnTo>
                <a:lnTo>
                  <a:pt x="5027021" y="4153380"/>
                </a:lnTo>
                <a:lnTo>
                  <a:pt x="0" y="4153380"/>
                </a:lnTo>
                <a:lnTo>
                  <a:pt x="0" y="0"/>
                </a:lnTo>
                <a:close/>
              </a:path>
            </a:pathLst>
          </a:custGeom>
          <a:blipFill rotWithShape="0">
            <a:blip r:embed="rId2"/>
            <a:srcRect/>
            <a:stretch/>
          </a:blipFill>
          <a:ln w="0">
            <a:noFill/>
          </a:ln>
        </p:spPr>
        <p:style>
          <a:lnRef idx="0"/>
          <a:fillRef idx="0"/>
          <a:effectRef idx="0"/>
          <a:fontRef idx="minor"/>
        </p:style>
      </p:sp>
      <p:sp>
        <p:nvSpPr>
          <p:cNvPr id="144" name="TextBox 4"/>
          <p:cNvSpPr/>
          <p:nvPr/>
        </p:nvSpPr>
        <p:spPr>
          <a:xfrm>
            <a:off x="-152280" y="378720"/>
            <a:ext cx="9258120" cy="569160"/>
          </a:xfrm>
          <a:prstGeom prst="rect">
            <a:avLst/>
          </a:prstGeom>
          <a:noFill/>
          <a:ln w="0">
            <a:noFill/>
          </a:ln>
        </p:spPr>
        <p:style>
          <a:lnRef idx="0"/>
          <a:fillRef idx="0"/>
          <a:effectRef idx="0"/>
          <a:fontRef idx="minor"/>
        </p:style>
        <p:txBody>
          <a:bodyPr lIns="0" rIns="0" tIns="0" bIns="0" anchor="t">
            <a:spAutoFit/>
          </a:bodyPr>
          <a:p>
            <a:pPr lvl="1" marL="690840" indent="-345600" algn="ctr">
              <a:lnSpc>
                <a:spcPts val="4479"/>
              </a:lnSpc>
              <a:buClr>
                <a:srgbClr val="000000"/>
              </a:buClr>
              <a:buFont typeface="Arial"/>
              <a:buChar char="•"/>
            </a:pPr>
            <a:r>
              <a:rPr b="0" lang="en-US" sz="3200" spc="-1" strike="noStrike">
                <a:solidFill>
                  <a:srgbClr val="000000"/>
                </a:solidFill>
                <a:latin typeface="Atkinson Hyperlegible Bold"/>
              </a:rPr>
              <a:t>HyperText Markup Language (.HTML)</a:t>
            </a:r>
            <a:endParaRPr b="0" lang="en-US" sz="3200" spc="-1" strike="noStrike">
              <a:latin typeface="Arial"/>
            </a:endParaRPr>
          </a:p>
        </p:txBody>
      </p:sp>
      <p:sp>
        <p:nvSpPr>
          <p:cNvPr id="145" name="TextBox 5"/>
          <p:cNvSpPr/>
          <p:nvPr/>
        </p:nvSpPr>
        <p:spPr>
          <a:xfrm>
            <a:off x="1550880" y="1402560"/>
            <a:ext cx="15708240" cy="92412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3200" spc="-1" strike="noStrike">
                <a:solidFill>
                  <a:srgbClr val="000000"/>
                </a:solidFill>
                <a:latin typeface="Atkinson Hyperlegible"/>
              </a:rPr>
              <a:t>HyperText Markup Language, or HTML, is a markup language used to describe the structure of information on a </a:t>
            </a:r>
            <a:r>
              <a:rPr b="0" lang="en-US" sz="3200" spc="-1" strike="noStrike">
                <a:solidFill>
                  <a:srgbClr val="f79646"/>
                </a:solidFill>
                <a:latin typeface="Atkinson Hyperlegible"/>
              </a:rPr>
              <a:t>webpage</a:t>
            </a:r>
            <a:r>
              <a:rPr b="0" lang="en-US" sz="3200" spc="-1" strike="noStrike">
                <a:solidFill>
                  <a:srgbClr val="000000"/>
                </a:solidFill>
                <a:latin typeface="Atkinson Hyperlegible"/>
              </a:rPr>
              <a:t>.</a:t>
            </a:r>
            <a:endParaRPr b="0" lang="en-US" sz="3200" spc="-1" strike="noStrike">
              <a:latin typeface="Arial"/>
            </a:endParaRPr>
          </a:p>
        </p:txBody>
      </p:sp>
      <p:sp>
        <p:nvSpPr>
          <p:cNvPr id="146" name="TextBox 6"/>
          <p:cNvSpPr/>
          <p:nvPr/>
        </p:nvSpPr>
        <p:spPr>
          <a:xfrm>
            <a:off x="771120" y="2625120"/>
            <a:ext cx="472356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600" spc="-1" strike="noStrike">
                <a:solidFill>
                  <a:srgbClr val="000000"/>
                </a:solidFill>
                <a:latin typeface="Atkinson Hyperlegible Bold"/>
              </a:rPr>
              <a:t>Open an HTML File</a:t>
            </a:r>
            <a:endParaRPr b="0" lang="en-US" sz="3600" spc="-1" strike="noStrike">
              <a:latin typeface="Arial"/>
            </a:endParaRPr>
          </a:p>
        </p:txBody>
      </p:sp>
      <p:sp>
        <p:nvSpPr>
          <p:cNvPr id="147" name="TextBox 7"/>
          <p:cNvSpPr/>
          <p:nvPr/>
        </p:nvSpPr>
        <p:spPr>
          <a:xfrm>
            <a:off x="2048040" y="3589200"/>
            <a:ext cx="344052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600" spc="-1" strike="noStrike">
                <a:solidFill>
                  <a:srgbClr val="000000"/>
                </a:solidFill>
                <a:latin typeface="Atkinson Hyperlegible Bold"/>
              </a:rPr>
              <a:t>a) Notepad: </a:t>
            </a:r>
            <a:endParaRPr b="0" lang="en-US" sz="3600" spc="-1" strike="noStrike">
              <a:latin typeface="Arial"/>
            </a:endParaRPr>
          </a:p>
        </p:txBody>
      </p:sp>
      <p:sp>
        <p:nvSpPr>
          <p:cNvPr id="148" name="TextBox 8"/>
          <p:cNvSpPr/>
          <p:nvPr/>
        </p:nvSpPr>
        <p:spPr>
          <a:xfrm>
            <a:off x="2438280" y="4284000"/>
            <a:ext cx="9079920" cy="184860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3200" spc="-1" strike="noStrike">
                <a:solidFill>
                  <a:srgbClr val="000000"/>
                </a:solidFill>
                <a:latin typeface="Atkinson Hyperlegible"/>
              </a:rPr>
              <a:t>The HTML file can be opened by the Notepad Program. To do that, right-click the required file, click “open with” and then select “Notepad Program”.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49" name="Freeform 2"/>
          <p:cNvSpPr/>
          <p:nvPr/>
        </p:nvSpPr>
        <p:spPr>
          <a:xfrm>
            <a:off x="5316120" y="4152960"/>
            <a:ext cx="10872000" cy="5086800"/>
          </a:xfrm>
          <a:custGeom>
            <a:avLst/>
            <a:gdLst/>
            <a:ahLst/>
            <a:rect l="l" t="t" r="r" b="b"/>
            <a:pathLst>
              <a:path w="9406587" h="4401247">
                <a:moveTo>
                  <a:pt x="0" y="0"/>
                </a:moveTo>
                <a:lnTo>
                  <a:pt x="9406586" y="0"/>
                </a:lnTo>
                <a:lnTo>
                  <a:pt x="9406586" y="4401246"/>
                </a:lnTo>
                <a:lnTo>
                  <a:pt x="0" y="4401246"/>
                </a:lnTo>
                <a:lnTo>
                  <a:pt x="0" y="0"/>
                </a:lnTo>
                <a:close/>
              </a:path>
            </a:pathLst>
          </a:custGeom>
          <a:blipFill rotWithShape="0">
            <a:blip r:embed="rId1"/>
            <a:srcRect/>
            <a:stretch/>
          </a:blipFill>
          <a:ln w="0">
            <a:noFill/>
          </a:ln>
        </p:spPr>
        <p:style>
          <a:lnRef idx="0"/>
          <a:fillRef idx="0"/>
          <a:effectRef idx="0"/>
          <a:fontRef idx="minor"/>
        </p:style>
      </p:sp>
      <p:sp>
        <p:nvSpPr>
          <p:cNvPr id="150" name="TextBox 3"/>
          <p:cNvSpPr/>
          <p:nvPr/>
        </p:nvSpPr>
        <p:spPr>
          <a:xfrm>
            <a:off x="1028880" y="490680"/>
            <a:ext cx="4313520" cy="56916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4000" spc="-1" strike="noStrike">
                <a:solidFill>
                  <a:srgbClr val="000000"/>
                </a:solidFill>
                <a:latin typeface="Atkinson Hyperlegible Bold"/>
              </a:rPr>
              <a:t>b) Python Code: </a:t>
            </a:r>
            <a:endParaRPr b="0" lang="en-US" sz="4000" spc="-1" strike="noStrike">
              <a:latin typeface="Arial"/>
            </a:endParaRPr>
          </a:p>
        </p:txBody>
      </p:sp>
      <p:sp>
        <p:nvSpPr>
          <p:cNvPr id="151" name="TextBox 4"/>
          <p:cNvSpPr/>
          <p:nvPr/>
        </p:nvSpPr>
        <p:spPr>
          <a:xfrm>
            <a:off x="1409760" y="1409760"/>
            <a:ext cx="16506720" cy="184860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3200" spc="-1" strike="noStrike">
                <a:solidFill>
                  <a:srgbClr val="000000"/>
                </a:solidFill>
                <a:latin typeface="Atkinson Hyperlegible"/>
              </a:rPr>
              <a:t>- Using the codecs library, the HTML file can be opened using </a:t>
            </a:r>
            <a:r>
              <a:rPr b="0" lang="en-US" sz="3200" spc="-1" strike="noStrike">
                <a:solidFill>
                  <a:srgbClr val="f79646"/>
                </a:solidFill>
                <a:latin typeface="Atkinson Hyperlegible"/>
              </a:rPr>
              <a:t>open() </a:t>
            </a:r>
            <a:r>
              <a:rPr b="0" lang="en-US" sz="3200" spc="-1" strike="noStrike">
                <a:solidFill>
                  <a:srgbClr val="000000"/>
                </a:solidFill>
                <a:latin typeface="Atkinson Hyperlegible"/>
              </a:rPr>
              <a:t>function and read it using </a:t>
            </a:r>
            <a:r>
              <a:rPr b="0" lang="en-US" sz="3200" spc="-1" strike="noStrike">
                <a:solidFill>
                  <a:srgbClr val="f79646"/>
                </a:solidFill>
                <a:latin typeface="Atkinson Hyperlegible"/>
              </a:rPr>
              <a:t>read() </a:t>
            </a:r>
            <a:r>
              <a:rPr b="0" lang="en-US" sz="3200" spc="-1" strike="noStrike">
                <a:solidFill>
                  <a:srgbClr val="000000"/>
                </a:solidFill>
                <a:latin typeface="Atkinson Hyperlegible"/>
              </a:rPr>
              <a:t>function.</a:t>
            </a:r>
            <a:endParaRPr b="0" lang="en-US" sz="3200" spc="-1" strike="noStrike">
              <a:latin typeface="Arial"/>
            </a:endParaRPr>
          </a:p>
          <a:p>
            <a:pPr>
              <a:lnSpc>
                <a:spcPts val="3640"/>
              </a:lnSpc>
              <a:buNone/>
            </a:pPr>
            <a:r>
              <a:rPr b="0" lang="en-US" sz="3200" spc="-1" strike="noStrike">
                <a:solidFill>
                  <a:srgbClr val="000000"/>
                </a:solidFill>
                <a:latin typeface="Atkinson Hyperlegible"/>
              </a:rPr>
              <a:t>- Then the BeautifulSoup library can be used to extract and display the </a:t>
            </a:r>
            <a:r>
              <a:rPr b="0" lang="en-US" sz="3200" spc="-1" strike="noStrike" u="sng">
                <a:solidFill>
                  <a:srgbClr val="000000"/>
                </a:solidFill>
                <a:uFillTx/>
                <a:latin typeface="Atkinson Hyperlegible"/>
              </a:rPr>
              <a:t>text from the html </a:t>
            </a:r>
            <a:r>
              <a:rPr b="0" lang="en-US" sz="3200" spc="-1" strike="noStrike">
                <a:solidFill>
                  <a:srgbClr val="000000"/>
                </a:solidFill>
                <a:latin typeface="Atkinson Hyperlegible"/>
              </a:rPr>
              <a:t>format using </a:t>
            </a:r>
            <a:r>
              <a:rPr b="0" lang="en-US" sz="3200" spc="-1" strike="noStrike">
                <a:solidFill>
                  <a:srgbClr val="f79646"/>
                </a:solidFill>
                <a:latin typeface="Atkinson Hyperlegible"/>
              </a:rPr>
              <a:t>get_text() </a:t>
            </a:r>
            <a:r>
              <a:rPr b="0" lang="en-US" sz="3200" spc="-1" strike="noStrike">
                <a:solidFill>
                  <a:srgbClr val="000000"/>
                </a:solidFill>
                <a:latin typeface="Atkinson Hyperlegible"/>
              </a:rPr>
              <a:t>function.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52" name="TextBox 2"/>
          <p:cNvSpPr/>
          <p:nvPr/>
        </p:nvSpPr>
        <p:spPr>
          <a:xfrm>
            <a:off x="1028880" y="490680"/>
            <a:ext cx="613368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BeautifulSoup Package:</a:t>
            </a:r>
            <a:endParaRPr b="0" lang="en-US" sz="3200" spc="-1" strike="noStrike">
              <a:latin typeface="Arial"/>
            </a:endParaRPr>
          </a:p>
        </p:txBody>
      </p:sp>
      <p:sp>
        <p:nvSpPr>
          <p:cNvPr id="153" name="TextBox 3"/>
          <p:cNvSpPr/>
          <p:nvPr/>
        </p:nvSpPr>
        <p:spPr>
          <a:xfrm>
            <a:off x="1295280" y="1502640"/>
            <a:ext cx="15963480" cy="184860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BeautifulSoup is a Python package for parsing HTML and XML documents. It is used for </a:t>
            </a:r>
            <a:r>
              <a:rPr b="0" lang="en-US" sz="2600" spc="-1" strike="noStrike">
                <a:solidFill>
                  <a:srgbClr val="f79646"/>
                </a:solidFill>
                <a:latin typeface="Atkinson Hyperlegible"/>
              </a:rPr>
              <a:t>web scraping, data extraction,</a:t>
            </a:r>
            <a:r>
              <a:rPr b="0" lang="en-US" sz="2600" spc="-1" strike="noStrike">
                <a:solidFill>
                  <a:srgbClr val="000000"/>
                </a:solidFill>
                <a:latin typeface="Atkinson Hyperlegible"/>
              </a:rPr>
              <a:t> and other tasks where data is extracted from HTML and XML files. It allows you to parse HTML and XML files and provides a way to navigate, search, and modify the parse tree.</a:t>
            </a:r>
            <a:endParaRPr b="0" lang="en-US" sz="2600" spc="-1" strike="noStrike">
              <a:latin typeface="Arial"/>
            </a:endParaRPr>
          </a:p>
        </p:txBody>
      </p:sp>
      <p:sp>
        <p:nvSpPr>
          <p:cNvPr id="154" name="TextBox 4"/>
          <p:cNvSpPr/>
          <p:nvPr/>
        </p:nvSpPr>
        <p:spPr>
          <a:xfrm>
            <a:off x="1295280" y="3341520"/>
            <a:ext cx="14316480" cy="95940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To use BeautifulSoup in your Python project, you can install it using </a:t>
            </a:r>
            <a:r>
              <a:rPr b="0" lang="en-US" sz="2700" spc="-1" strike="noStrike">
                <a:solidFill>
                  <a:srgbClr val="000000"/>
                </a:solidFill>
                <a:latin typeface="Atkinson Hyperlegible Bold"/>
              </a:rPr>
              <a:t>!pip install beautifulsoup</a:t>
            </a:r>
            <a:endParaRPr b="0" lang="en-US" sz="2700" spc="-1" strike="noStrike">
              <a:latin typeface="Arial"/>
            </a:endParaRPr>
          </a:p>
        </p:txBody>
      </p:sp>
      <p:sp>
        <p:nvSpPr>
          <p:cNvPr id="155" name="TextBox 5"/>
          <p:cNvSpPr/>
          <p:nvPr/>
        </p:nvSpPr>
        <p:spPr>
          <a:xfrm>
            <a:off x="1295280" y="4282920"/>
            <a:ext cx="669636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pPr>
            <a:r>
              <a:rPr b="0" lang="en-US" sz="2800" spc="-1" strike="noStrike">
                <a:solidFill>
                  <a:srgbClr val="000000"/>
                </a:solidFill>
                <a:latin typeface="Atkinson Hyperlegible Bold"/>
              </a:rPr>
              <a:t>BeautifulSoup Package Functionalities: </a:t>
            </a:r>
            <a:endParaRPr b="0" lang="en-US" sz="2800" spc="-1" strike="noStrike">
              <a:latin typeface="Arial"/>
            </a:endParaRPr>
          </a:p>
        </p:txBody>
      </p:sp>
      <p:sp>
        <p:nvSpPr>
          <p:cNvPr id="156" name="TextBox 6"/>
          <p:cNvSpPr/>
          <p:nvPr/>
        </p:nvSpPr>
        <p:spPr>
          <a:xfrm>
            <a:off x="2028960" y="5086440"/>
            <a:ext cx="314280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pPr>
            <a:r>
              <a:rPr b="0" lang="en-US" sz="2900" spc="-1" strike="noStrike">
                <a:solidFill>
                  <a:srgbClr val="2b4a9d"/>
                </a:solidFill>
                <a:latin typeface="Atkinson Hyperlegible Bold"/>
              </a:rPr>
              <a:t>Parsing functions:</a:t>
            </a:r>
            <a:endParaRPr b="0" lang="en-US" sz="2900" spc="-1" strike="noStrike">
              <a:latin typeface="Arial"/>
            </a:endParaRPr>
          </a:p>
        </p:txBody>
      </p:sp>
      <p:sp>
        <p:nvSpPr>
          <p:cNvPr id="157" name="TextBox 7"/>
          <p:cNvSpPr/>
          <p:nvPr/>
        </p:nvSpPr>
        <p:spPr>
          <a:xfrm>
            <a:off x="2028960" y="6240600"/>
            <a:ext cx="4600080" cy="5158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2b4a9d"/>
                </a:solidFill>
                <a:latin typeface="Atkinson Hyperlegible Bold"/>
              </a:rPr>
              <a:t>Searching functions:</a:t>
            </a:r>
            <a:endParaRPr b="0" lang="en-US" sz="2900" spc="-1" strike="noStrike">
              <a:latin typeface="Arial"/>
            </a:endParaRPr>
          </a:p>
        </p:txBody>
      </p:sp>
      <p:sp>
        <p:nvSpPr>
          <p:cNvPr id="158" name="TextBox 8"/>
          <p:cNvSpPr/>
          <p:nvPr/>
        </p:nvSpPr>
        <p:spPr>
          <a:xfrm>
            <a:off x="2028960" y="6601320"/>
            <a:ext cx="247896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2b4a9d"/>
                </a:solidFill>
                <a:latin typeface="Atkinson Hyperlegible Bold"/>
              </a:rPr>
              <a:t>Tag functions:</a:t>
            </a:r>
            <a:endParaRPr b="0" lang="en-US" sz="2900" spc="-1" strike="noStrike">
              <a:latin typeface="Arial"/>
            </a:endParaRPr>
          </a:p>
        </p:txBody>
      </p:sp>
      <p:sp>
        <p:nvSpPr>
          <p:cNvPr id="159" name="TextBox 9"/>
          <p:cNvSpPr/>
          <p:nvPr/>
        </p:nvSpPr>
        <p:spPr>
          <a:xfrm>
            <a:off x="2028960" y="7422840"/>
            <a:ext cx="274536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2b4a9d"/>
                </a:solidFill>
                <a:latin typeface="Atkinson Hyperlegible Bold"/>
              </a:rPr>
              <a:t>Filter functions:</a:t>
            </a:r>
            <a:endParaRPr b="0" lang="en-US" sz="2900" spc="-1" strike="noStrike">
              <a:latin typeface="Arial"/>
            </a:endParaRPr>
          </a:p>
        </p:txBody>
      </p:sp>
      <p:sp>
        <p:nvSpPr>
          <p:cNvPr id="160" name="TextBox 10"/>
          <p:cNvSpPr/>
          <p:nvPr/>
        </p:nvSpPr>
        <p:spPr>
          <a:xfrm>
            <a:off x="2028960" y="8244360"/>
            <a:ext cx="400860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2b4a9d"/>
                </a:solidFill>
                <a:latin typeface="Atkinson Hyperlegible Bold"/>
              </a:rPr>
              <a:t>Modification functions:</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61" name="Freeform 2"/>
          <p:cNvSpPr/>
          <p:nvPr/>
        </p:nvSpPr>
        <p:spPr>
          <a:xfrm>
            <a:off x="9411120" y="355320"/>
            <a:ext cx="8721360" cy="8267760"/>
          </a:xfrm>
          <a:custGeom>
            <a:avLst/>
            <a:gdLst/>
            <a:ahLst/>
            <a:rect l="l" t="t" r="r" b="b"/>
            <a:pathLst>
              <a:path w="8721717" h="8268188">
                <a:moveTo>
                  <a:pt x="0" y="0"/>
                </a:moveTo>
                <a:lnTo>
                  <a:pt x="8721718" y="0"/>
                </a:lnTo>
                <a:lnTo>
                  <a:pt x="8721718" y="8268188"/>
                </a:lnTo>
                <a:lnTo>
                  <a:pt x="0" y="8268188"/>
                </a:lnTo>
                <a:lnTo>
                  <a:pt x="0" y="0"/>
                </a:lnTo>
                <a:close/>
              </a:path>
            </a:pathLst>
          </a:custGeom>
          <a:blipFill rotWithShape="0">
            <a:blip r:embed="rId1"/>
            <a:srcRect/>
            <a:stretch/>
          </a:blipFill>
          <a:ln w="0">
            <a:noFill/>
          </a:ln>
        </p:spPr>
        <p:style>
          <a:lnRef idx="0"/>
          <a:fillRef idx="0"/>
          <a:effectRef idx="0"/>
          <a:fontRef idx="minor"/>
        </p:style>
      </p:sp>
      <p:sp>
        <p:nvSpPr>
          <p:cNvPr id="162" name="TextBox 3"/>
          <p:cNvSpPr/>
          <p:nvPr/>
        </p:nvSpPr>
        <p:spPr>
          <a:xfrm>
            <a:off x="762120" y="490680"/>
            <a:ext cx="8381520" cy="56844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00000"/>
              </a:buClr>
              <a:buFont typeface="Arial"/>
              <a:buChar char="•"/>
            </a:pPr>
            <a:r>
              <a:rPr b="0" lang="en-US" sz="3200" spc="-1" strike="noStrike">
                <a:solidFill>
                  <a:srgbClr val="000000"/>
                </a:solidFill>
                <a:latin typeface="Atkinson Hyperlegible Bold"/>
              </a:rPr>
              <a:t>Extensible Markup Language (.XML)</a:t>
            </a:r>
            <a:endParaRPr b="0" lang="en-US" sz="3200" spc="-1" strike="noStrike">
              <a:latin typeface="Arial"/>
            </a:endParaRPr>
          </a:p>
        </p:txBody>
      </p:sp>
      <p:sp>
        <p:nvSpPr>
          <p:cNvPr id="163" name="TextBox 4"/>
          <p:cNvSpPr/>
          <p:nvPr/>
        </p:nvSpPr>
        <p:spPr>
          <a:xfrm>
            <a:off x="1588680" y="1422360"/>
            <a:ext cx="427824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Open an XML File</a:t>
            </a:r>
            <a:endParaRPr b="0" lang="en-US" sz="3200" spc="-1" strike="noStrike">
              <a:latin typeface="Arial"/>
            </a:endParaRPr>
          </a:p>
        </p:txBody>
      </p:sp>
      <p:sp>
        <p:nvSpPr>
          <p:cNvPr id="164" name="TextBox 5"/>
          <p:cNvSpPr/>
          <p:nvPr/>
        </p:nvSpPr>
        <p:spPr>
          <a:xfrm>
            <a:off x="2153520" y="2252160"/>
            <a:ext cx="392868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a) Notepad: </a:t>
            </a:r>
            <a:endParaRPr b="0" lang="en-US" sz="3200" spc="-1" strike="noStrike">
              <a:latin typeface="Arial"/>
            </a:endParaRPr>
          </a:p>
        </p:txBody>
      </p:sp>
      <p:sp>
        <p:nvSpPr>
          <p:cNvPr id="165" name="TextBox 6"/>
          <p:cNvSpPr/>
          <p:nvPr/>
        </p:nvSpPr>
        <p:spPr>
          <a:xfrm>
            <a:off x="2124000" y="3279240"/>
            <a:ext cx="566244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b) Using Programming</a:t>
            </a:r>
            <a:endParaRPr b="0" lang="en-US" sz="3200" spc="-1" strike="noStrike">
              <a:latin typeface="Arial"/>
            </a:endParaRPr>
          </a:p>
        </p:txBody>
      </p:sp>
      <p:sp>
        <p:nvSpPr>
          <p:cNvPr id="166" name="TextBox 7"/>
          <p:cNvSpPr/>
          <p:nvPr/>
        </p:nvSpPr>
        <p:spPr>
          <a:xfrm>
            <a:off x="1971720" y="4154760"/>
            <a:ext cx="7439040" cy="287892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Three libraries that are utilized for XML parsing, and will be discussed in this outcome are:</a:t>
            </a:r>
            <a:endParaRPr b="0" lang="en-US" sz="2700" spc="-1" strike="noStrike">
              <a:latin typeface="Arial"/>
            </a:endParaRPr>
          </a:p>
          <a:p>
            <a:pPr>
              <a:lnSpc>
                <a:spcPts val="3779"/>
              </a:lnSpc>
              <a:buNone/>
            </a:pPr>
            <a:r>
              <a:rPr b="0" lang="en-US" sz="2700" spc="-1" strike="noStrike">
                <a:solidFill>
                  <a:srgbClr val="000000"/>
                </a:solidFill>
                <a:latin typeface="Atkinson Hyperlegible Bold"/>
              </a:rPr>
              <a:t>- BeautifulSoup library.</a:t>
            </a:r>
            <a:endParaRPr b="0" lang="en-US" sz="2700" spc="-1" strike="noStrike">
              <a:latin typeface="Arial"/>
            </a:endParaRPr>
          </a:p>
          <a:p>
            <a:pPr>
              <a:lnSpc>
                <a:spcPts val="3779"/>
              </a:lnSpc>
              <a:buNone/>
            </a:pPr>
            <a:r>
              <a:rPr b="0" lang="en-US" sz="2700" spc="-1" strike="noStrike">
                <a:solidFill>
                  <a:srgbClr val="000000"/>
                </a:solidFill>
                <a:latin typeface="Atkinson Hyperlegible Bold"/>
              </a:rPr>
              <a:t>- lxml XML parser. </a:t>
            </a:r>
            <a:endParaRPr b="0" lang="en-US" sz="2700" spc="-1" strike="noStrike">
              <a:latin typeface="Arial"/>
            </a:endParaRPr>
          </a:p>
          <a:p>
            <a:pPr>
              <a:lnSpc>
                <a:spcPts val="3779"/>
              </a:lnSpc>
              <a:buNone/>
            </a:pPr>
            <a:r>
              <a:rPr b="0" lang="en-US" sz="2700" spc="-1" strike="noStrike">
                <a:solidFill>
                  <a:srgbClr val="000000"/>
                </a:solidFill>
                <a:latin typeface="Atkinson Hyperlegible Bold"/>
              </a:rPr>
              <a:t>- Elementtree library. </a:t>
            </a:r>
            <a:endParaRPr b="0" lang="en-US" sz="2700" spc="-1" strike="noStrike">
              <a:latin typeface="Arial"/>
            </a:endParaRPr>
          </a:p>
        </p:txBody>
      </p:sp>
      <p:sp>
        <p:nvSpPr>
          <p:cNvPr id="167" name="TextBox 8"/>
          <p:cNvSpPr/>
          <p:nvPr/>
        </p:nvSpPr>
        <p:spPr>
          <a:xfrm>
            <a:off x="1971720" y="7320600"/>
            <a:ext cx="6933960" cy="191916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To read an XML file, the following main steps need to be done:</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Bold"/>
              </a:rPr>
              <a:t>1. Finding tags.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Bold"/>
              </a:rPr>
              <a:t>2. Extracting from tags.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68" name="Freeform 2"/>
          <p:cNvSpPr/>
          <p:nvPr/>
        </p:nvSpPr>
        <p:spPr>
          <a:xfrm>
            <a:off x="288000" y="219240"/>
            <a:ext cx="10642320" cy="9665640"/>
          </a:xfrm>
          <a:custGeom>
            <a:avLst/>
            <a:gdLst/>
            <a:ahLst/>
            <a:rect l="l" t="t" r="r" b="b"/>
            <a:pathLst>
              <a:path w="10642822" h="9666153">
                <a:moveTo>
                  <a:pt x="0" y="0"/>
                </a:moveTo>
                <a:lnTo>
                  <a:pt x="10642822" y="0"/>
                </a:lnTo>
                <a:lnTo>
                  <a:pt x="10642822" y="9666153"/>
                </a:lnTo>
                <a:lnTo>
                  <a:pt x="0" y="9666153"/>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69" name="Freeform 2"/>
          <p:cNvSpPr/>
          <p:nvPr/>
        </p:nvSpPr>
        <p:spPr>
          <a:xfrm>
            <a:off x="280800" y="259920"/>
            <a:ext cx="10898280" cy="7230960"/>
          </a:xfrm>
          <a:custGeom>
            <a:avLst/>
            <a:gdLst/>
            <a:ahLst/>
            <a:rect l="l" t="t" r="r" b="b"/>
            <a:pathLst>
              <a:path w="10898794" h="7231305">
                <a:moveTo>
                  <a:pt x="0" y="0"/>
                </a:moveTo>
                <a:lnTo>
                  <a:pt x="10898795" y="0"/>
                </a:lnTo>
                <a:lnTo>
                  <a:pt x="10898795" y="7231305"/>
                </a:lnTo>
                <a:lnTo>
                  <a:pt x="0" y="7231305"/>
                </a:lnTo>
                <a:lnTo>
                  <a:pt x="0" y="0"/>
                </a:lnTo>
                <a:close/>
              </a:path>
            </a:pathLst>
          </a:custGeom>
          <a:blipFill rotWithShape="0">
            <a:blip r:embed="rId1"/>
            <a:srcRect/>
            <a:stretch/>
          </a:blipFill>
          <a:ln w="0">
            <a:noFill/>
          </a:ln>
        </p:spPr>
        <p:style>
          <a:lnRef idx="0"/>
          <a:fillRef idx="0"/>
          <a:effectRef idx="0"/>
          <a:fontRef idx="minor"/>
        </p:style>
      </p:sp>
      <p:sp>
        <p:nvSpPr>
          <p:cNvPr id="170" name="Freeform 3"/>
          <p:cNvSpPr/>
          <p:nvPr/>
        </p:nvSpPr>
        <p:spPr>
          <a:xfrm>
            <a:off x="10972800" y="6519600"/>
            <a:ext cx="7314840" cy="3733560"/>
          </a:xfrm>
          <a:custGeom>
            <a:avLst/>
            <a:gdLst/>
            <a:ahLst/>
            <a:rect l="l" t="t" r="r" b="b"/>
            <a:pathLst>
              <a:path w="7836804" h="3770434">
                <a:moveTo>
                  <a:pt x="0" y="0"/>
                </a:moveTo>
                <a:lnTo>
                  <a:pt x="7836804" y="0"/>
                </a:lnTo>
                <a:lnTo>
                  <a:pt x="7836804" y="3770434"/>
                </a:lnTo>
                <a:lnTo>
                  <a:pt x="0" y="3770434"/>
                </a:lnTo>
                <a:lnTo>
                  <a:pt x="0" y="0"/>
                </a:lnTo>
                <a:close/>
              </a:path>
            </a:pathLst>
          </a:custGeom>
          <a:blipFill rotWithShape="0">
            <a:blip r:embed="rId2"/>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71" name="Freeform 2"/>
          <p:cNvSpPr/>
          <p:nvPr/>
        </p:nvSpPr>
        <p:spPr>
          <a:xfrm>
            <a:off x="225720" y="6656400"/>
            <a:ext cx="7914240" cy="3130560"/>
          </a:xfrm>
          <a:custGeom>
            <a:avLst/>
            <a:gdLst/>
            <a:ahLst/>
            <a:rect l="l" t="t" r="r" b="b"/>
            <a:pathLst>
              <a:path w="7914446" h="3130842">
                <a:moveTo>
                  <a:pt x="0" y="0"/>
                </a:moveTo>
                <a:lnTo>
                  <a:pt x="7914446" y="0"/>
                </a:lnTo>
                <a:lnTo>
                  <a:pt x="7914446" y="3130842"/>
                </a:lnTo>
                <a:lnTo>
                  <a:pt x="0" y="3130842"/>
                </a:lnTo>
                <a:lnTo>
                  <a:pt x="0" y="0"/>
                </a:lnTo>
                <a:close/>
              </a:path>
            </a:pathLst>
          </a:custGeom>
          <a:blipFill rotWithShape="0">
            <a:blip r:embed="rId1"/>
            <a:srcRect/>
            <a:stretch/>
          </a:blipFill>
          <a:ln w="0">
            <a:noFill/>
          </a:ln>
        </p:spPr>
        <p:style>
          <a:lnRef idx="0"/>
          <a:fillRef idx="0"/>
          <a:effectRef idx="0"/>
          <a:fontRef idx="minor"/>
        </p:style>
      </p:sp>
      <p:sp>
        <p:nvSpPr>
          <p:cNvPr id="172" name="Freeform 3"/>
          <p:cNvSpPr/>
          <p:nvPr/>
        </p:nvSpPr>
        <p:spPr>
          <a:xfrm>
            <a:off x="8593560" y="6127560"/>
            <a:ext cx="8665560" cy="1260000"/>
          </a:xfrm>
          <a:custGeom>
            <a:avLst/>
            <a:gdLst/>
            <a:ahLst/>
            <a:rect l="l" t="t" r="r" b="b"/>
            <a:pathLst>
              <a:path w="8665750" h="1260190">
                <a:moveTo>
                  <a:pt x="0" y="0"/>
                </a:moveTo>
                <a:lnTo>
                  <a:pt x="8665750" y="0"/>
                </a:lnTo>
                <a:lnTo>
                  <a:pt x="8665750" y="1260190"/>
                </a:lnTo>
                <a:lnTo>
                  <a:pt x="0" y="1260190"/>
                </a:lnTo>
                <a:lnTo>
                  <a:pt x="0" y="0"/>
                </a:lnTo>
                <a:close/>
              </a:path>
            </a:pathLst>
          </a:custGeom>
          <a:blipFill rotWithShape="0">
            <a:blip r:embed="rId2"/>
            <a:srcRect/>
            <a:stretch/>
          </a:blipFill>
          <a:ln w="0">
            <a:noFill/>
          </a:ln>
        </p:spPr>
        <p:style>
          <a:lnRef idx="0"/>
          <a:fillRef idx="0"/>
          <a:effectRef idx="0"/>
          <a:fontRef idx="minor"/>
        </p:style>
      </p:sp>
      <p:sp>
        <p:nvSpPr>
          <p:cNvPr id="173" name="Freeform 4"/>
          <p:cNvSpPr/>
          <p:nvPr/>
        </p:nvSpPr>
        <p:spPr>
          <a:xfrm>
            <a:off x="11592000" y="7387560"/>
            <a:ext cx="6120360" cy="2899080"/>
          </a:xfrm>
          <a:custGeom>
            <a:avLst/>
            <a:gdLst/>
            <a:ahLst/>
            <a:rect l="l" t="t" r="r" b="b"/>
            <a:pathLst>
              <a:path w="6120855" h="2899352">
                <a:moveTo>
                  <a:pt x="0" y="0"/>
                </a:moveTo>
                <a:lnTo>
                  <a:pt x="6120855" y="0"/>
                </a:lnTo>
                <a:lnTo>
                  <a:pt x="6120855" y="2899352"/>
                </a:lnTo>
                <a:lnTo>
                  <a:pt x="0" y="2899352"/>
                </a:lnTo>
                <a:lnTo>
                  <a:pt x="0" y="0"/>
                </a:lnTo>
                <a:close/>
              </a:path>
            </a:pathLst>
          </a:custGeom>
          <a:blipFill rotWithShape="0">
            <a:blip r:embed="rId3"/>
            <a:srcRect/>
            <a:stretch/>
          </a:blipFill>
          <a:ln w="0">
            <a:noFill/>
          </a:ln>
        </p:spPr>
        <p:style>
          <a:lnRef idx="0"/>
          <a:fillRef idx="0"/>
          <a:effectRef idx="0"/>
          <a:fontRef idx="minor"/>
        </p:style>
      </p:sp>
      <p:sp>
        <p:nvSpPr>
          <p:cNvPr id="174" name="TextBox 5"/>
          <p:cNvSpPr/>
          <p:nvPr/>
        </p:nvSpPr>
        <p:spPr>
          <a:xfrm>
            <a:off x="609480" y="509040"/>
            <a:ext cx="9753120" cy="568440"/>
          </a:xfrm>
          <a:prstGeom prst="rect">
            <a:avLst/>
          </a:prstGeom>
          <a:noFill/>
          <a:ln w="0">
            <a:noFill/>
          </a:ln>
        </p:spPr>
        <p:style>
          <a:lnRef idx="0"/>
          <a:fillRef idx="0"/>
          <a:effectRef idx="0"/>
          <a:fontRef idx="minor"/>
        </p:style>
        <p:txBody>
          <a:bodyPr lIns="0" rIns="0" tIns="0" bIns="0" anchor="t">
            <a:spAutoFit/>
          </a:bodyPr>
          <a:p>
            <a:pPr lvl="1" marL="690840" indent="-345600" algn="ctr">
              <a:lnSpc>
                <a:spcPts val="4479"/>
              </a:lnSpc>
              <a:buClr>
                <a:srgbClr val="000000"/>
              </a:buClr>
              <a:buFont typeface="Arial"/>
              <a:buChar char="•"/>
            </a:pPr>
            <a:r>
              <a:rPr b="0" lang="en-US" sz="3200" spc="-1" strike="noStrike">
                <a:solidFill>
                  <a:srgbClr val="000000"/>
                </a:solidFill>
                <a:latin typeface="Atkinson Hyperlegible Bold"/>
              </a:rPr>
              <a:t>Portable Document Format (.PDF)</a:t>
            </a:r>
            <a:endParaRPr b="0" lang="en-US" sz="3200" spc="-1" strike="noStrike">
              <a:latin typeface="Arial"/>
            </a:endParaRPr>
          </a:p>
        </p:txBody>
      </p:sp>
      <p:sp>
        <p:nvSpPr>
          <p:cNvPr id="175" name="TextBox 6"/>
          <p:cNvSpPr/>
          <p:nvPr/>
        </p:nvSpPr>
        <p:spPr>
          <a:xfrm>
            <a:off x="1301760" y="1342080"/>
            <a:ext cx="631764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 </a:t>
            </a:r>
            <a:r>
              <a:rPr b="0" lang="en-US" sz="3200" spc="-1" strike="noStrike">
                <a:solidFill>
                  <a:srgbClr val="000000"/>
                </a:solidFill>
                <a:latin typeface="Atkinson Hyperlegible Bold"/>
              </a:rPr>
              <a:t>Open a PDF file</a:t>
            </a:r>
            <a:endParaRPr b="0" lang="en-US" sz="3200" spc="-1" strike="noStrike">
              <a:latin typeface="Arial"/>
            </a:endParaRPr>
          </a:p>
        </p:txBody>
      </p:sp>
      <p:sp>
        <p:nvSpPr>
          <p:cNvPr id="176" name="TextBox 7"/>
          <p:cNvSpPr/>
          <p:nvPr/>
        </p:nvSpPr>
        <p:spPr>
          <a:xfrm>
            <a:off x="1815480" y="2078640"/>
            <a:ext cx="2845800" cy="11372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a) PDF reader: </a:t>
            </a:r>
            <a:endParaRPr b="0" lang="en-US" sz="3200" spc="-1" strike="noStrike">
              <a:latin typeface="Arial"/>
            </a:endParaRPr>
          </a:p>
        </p:txBody>
      </p:sp>
      <p:sp>
        <p:nvSpPr>
          <p:cNvPr id="177" name="TextBox 8"/>
          <p:cNvSpPr/>
          <p:nvPr/>
        </p:nvSpPr>
        <p:spPr>
          <a:xfrm>
            <a:off x="2019240" y="2816640"/>
            <a:ext cx="15239520" cy="92412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The PDF file can be opened by the PDF reader program, for example (Adobe Acrobat DC) is a good and free software used to read and edit PDF files</a:t>
            </a:r>
            <a:endParaRPr b="0" lang="en-US" sz="2600" spc="-1" strike="noStrike">
              <a:latin typeface="Arial"/>
            </a:endParaRPr>
          </a:p>
        </p:txBody>
      </p:sp>
      <p:sp>
        <p:nvSpPr>
          <p:cNvPr id="178" name="TextBox 9"/>
          <p:cNvSpPr/>
          <p:nvPr/>
        </p:nvSpPr>
        <p:spPr>
          <a:xfrm>
            <a:off x="1034640" y="4087440"/>
            <a:ext cx="656640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b) Python Code:</a:t>
            </a:r>
            <a:endParaRPr b="0" lang="en-US" sz="3200" spc="-1" strike="noStrike">
              <a:latin typeface="Arial"/>
            </a:endParaRPr>
          </a:p>
        </p:txBody>
      </p:sp>
      <p:sp>
        <p:nvSpPr>
          <p:cNvPr id="179" name="TextBox 10"/>
          <p:cNvSpPr/>
          <p:nvPr/>
        </p:nvSpPr>
        <p:spPr>
          <a:xfrm>
            <a:off x="2019240" y="4888440"/>
            <a:ext cx="1523952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You need to install a package named “</a:t>
            </a:r>
            <a:r>
              <a:rPr b="0" lang="en-US" sz="2600" spc="-1" strike="noStrike">
                <a:solidFill>
                  <a:srgbClr val="f79646"/>
                </a:solidFill>
                <a:latin typeface="Atkinson Hyperlegible"/>
              </a:rPr>
              <a:t>PyPDF2</a:t>
            </a:r>
            <a:r>
              <a:rPr b="0" lang="en-US" sz="2600" spc="-1" strike="noStrike">
                <a:solidFill>
                  <a:srgbClr val="000000"/>
                </a:solidFill>
                <a:latin typeface="Atkinson Hyperlegible"/>
              </a:rPr>
              <a:t>” that can handle PDF files.</a:t>
            </a:r>
            <a:endParaRPr b="0" lang="en-US" sz="2600" spc="-1" strike="noStrike">
              <a:latin typeface="Arial"/>
            </a:endParaRPr>
          </a:p>
          <a:p>
            <a:pPr algn="ctr">
              <a:lnSpc>
                <a:spcPts val="3640"/>
              </a:lnSpc>
              <a:buNone/>
              <a:tabLst>
                <a:tab algn="l" pos="0"/>
              </a:tabLst>
            </a:pPr>
            <a:r>
              <a:rPr b="0" lang="en-US" sz="2600" spc="-1" strike="noStrike">
                <a:solidFill>
                  <a:srgbClr val="000000"/>
                </a:solidFill>
                <a:latin typeface="Atkinson Hyperlegible Bold"/>
              </a:rPr>
              <a:t>!pip install PyPDF2</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80" name="TextBox 2"/>
          <p:cNvSpPr/>
          <p:nvPr/>
        </p:nvSpPr>
        <p:spPr>
          <a:xfrm>
            <a:off x="6489720" y="961920"/>
            <a:ext cx="4164840" cy="1208520"/>
          </a:xfrm>
          <a:prstGeom prst="rect">
            <a:avLst/>
          </a:prstGeom>
          <a:noFill/>
          <a:ln w="0">
            <a:noFill/>
          </a:ln>
        </p:spPr>
        <p:style>
          <a:lnRef idx="0"/>
          <a:fillRef idx="0"/>
          <a:effectRef idx="0"/>
          <a:fontRef idx="minor"/>
        </p:style>
        <p:txBody>
          <a:bodyPr lIns="0" rIns="0" tIns="0" bIns="0" anchor="t">
            <a:spAutoFit/>
          </a:bodyPr>
          <a:p>
            <a:pPr algn="ctr">
              <a:lnSpc>
                <a:spcPts val="4759"/>
              </a:lnSpc>
              <a:buNone/>
            </a:pPr>
            <a:r>
              <a:rPr b="0" lang="en-US" sz="3400" spc="-1" strike="noStrike">
                <a:solidFill>
                  <a:srgbClr val="000000"/>
                </a:solidFill>
                <a:latin typeface="Atkinson Hyperlegible Bold"/>
              </a:rPr>
              <a:t>String Manipulation </a:t>
            </a:r>
            <a:endParaRPr b="0" lang="en-US" sz="3400" spc="-1" strike="noStrike">
              <a:latin typeface="Arial"/>
            </a:endParaRPr>
          </a:p>
        </p:txBody>
      </p:sp>
      <p:sp>
        <p:nvSpPr>
          <p:cNvPr id="181" name="TextBox 3"/>
          <p:cNvSpPr/>
          <p:nvPr/>
        </p:nvSpPr>
        <p:spPr>
          <a:xfrm>
            <a:off x="1028880" y="2183760"/>
            <a:ext cx="16230240" cy="1920600"/>
          </a:xfrm>
          <a:prstGeom prst="rect">
            <a:avLst/>
          </a:prstGeom>
          <a:noFill/>
          <a:ln w="0">
            <a:noFill/>
          </a:ln>
        </p:spPr>
        <p:style>
          <a:lnRef idx="0"/>
          <a:fillRef idx="0"/>
          <a:effectRef idx="0"/>
          <a:fontRef idx="minor"/>
        </p:style>
        <p:txBody>
          <a:bodyPr lIns="0" rIns="0" tIns="0" bIns="0" anchor="t">
            <a:spAutoFit/>
          </a:bodyPr>
          <a:p>
            <a:pPr>
              <a:lnSpc>
                <a:spcPts val="3781"/>
              </a:lnSpc>
              <a:buNone/>
            </a:pPr>
            <a:r>
              <a:rPr b="0" lang="en-US" sz="2700" spc="-1" strike="noStrike">
                <a:solidFill>
                  <a:srgbClr val="000000"/>
                </a:solidFill>
                <a:latin typeface="Atkinson Hyperlegible"/>
              </a:rPr>
              <a:t>String manipulation is the process of manipulating or modifying strings, which are sequences of characters, to achieve a desired output or result. In Python, string manipulation is a common task that is often used to perform text processing, data cleaning, and other tasks involving textual data.</a:t>
            </a:r>
            <a:endParaRPr b="0" lang="en-US" sz="2700" spc="-1" strike="noStrike">
              <a:latin typeface="Arial"/>
            </a:endParaRPr>
          </a:p>
        </p:txBody>
      </p:sp>
      <p:sp>
        <p:nvSpPr>
          <p:cNvPr id="182" name="TextBox 4"/>
          <p:cNvSpPr/>
          <p:nvPr/>
        </p:nvSpPr>
        <p:spPr>
          <a:xfrm>
            <a:off x="1028880" y="4017240"/>
            <a:ext cx="16230240" cy="960120"/>
          </a:xfrm>
          <a:prstGeom prst="rect">
            <a:avLst/>
          </a:prstGeom>
          <a:noFill/>
          <a:ln w="0">
            <a:noFill/>
          </a:ln>
        </p:spPr>
        <p:style>
          <a:lnRef idx="0"/>
          <a:fillRef idx="0"/>
          <a:effectRef idx="0"/>
          <a:fontRef idx="minor"/>
        </p:style>
        <p:txBody>
          <a:bodyPr lIns="0" rIns="0" tIns="0" bIns="0" anchor="t">
            <a:spAutoFit/>
          </a:bodyPr>
          <a:p>
            <a:pPr>
              <a:lnSpc>
                <a:spcPts val="3781"/>
              </a:lnSpc>
              <a:buNone/>
              <a:tabLst>
                <a:tab algn="l" pos="0"/>
              </a:tabLst>
            </a:pPr>
            <a:r>
              <a:rPr b="0" lang="en-US" sz="2700" spc="-1" strike="noStrike">
                <a:solidFill>
                  <a:srgbClr val="000000"/>
                </a:solidFill>
                <a:latin typeface="Atkinson Hyperlegible"/>
              </a:rPr>
              <a:t>Python provides a wide range of built-in string manipulation functions and methods that allow you to perform various string operations. As shown in table (1), page no 40,41,42,43 and 44.</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83" name="Freeform 2"/>
          <p:cNvSpPr/>
          <p:nvPr/>
        </p:nvSpPr>
        <p:spPr>
          <a:xfrm>
            <a:off x="9144000" y="1531440"/>
            <a:ext cx="7899480" cy="3359520"/>
          </a:xfrm>
          <a:custGeom>
            <a:avLst/>
            <a:gdLst/>
            <a:ahLst/>
            <a:rect l="l" t="t" r="r" b="b"/>
            <a:pathLst>
              <a:path w="7899982" h="3359763">
                <a:moveTo>
                  <a:pt x="0" y="0"/>
                </a:moveTo>
                <a:lnTo>
                  <a:pt x="7899982" y="0"/>
                </a:lnTo>
                <a:lnTo>
                  <a:pt x="7899982" y="3359762"/>
                </a:lnTo>
                <a:lnTo>
                  <a:pt x="0" y="3359762"/>
                </a:lnTo>
                <a:lnTo>
                  <a:pt x="0" y="0"/>
                </a:lnTo>
                <a:close/>
              </a:path>
            </a:pathLst>
          </a:custGeom>
          <a:blipFill rotWithShape="0">
            <a:blip r:embed="rId1"/>
            <a:srcRect/>
            <a:stretch/>
          </a:blipFill>
          <a:ln w="0">
            <a:noFill/>
          </a:ln>
        </p:spPr>
        <p:style>
          <a:lnRef idx="0"/>
          <a:fillRef idx="0"/>
          <a:effectRef idx="0"/>
          <a:fontRef idx="minor"/>
        </p:style>
      </p:sp>
      <p:sp>
        <p:nvSpPr>
          <p:cNvPr id="184" name="Freeform 3"/>
          <p:cNvSpPr/>
          <p:nvPr/>
        </p:nvSpPr>
        <p:spPr>
          <a:xfrm>
            <a:off x="7235640" y="5846400"/>
            <a:ext cx="9962280" cy="3411360"/>
          </a:xfrm>
          <a:custGeom>
            <a:avLst/>
            <a:gdLst/>
            <a:ahLst/>
            <a:rect l="l" t="t" r="r" b="b"/>
            <a:pathLst>
              <a:path w="9962509" h="3411818">
                <a:moveTo>
                  <a:pt x="0" y="0"/>
                </a:moveTo>
                <a:lnTo>
                  <a:pt x="9962509" y="0"/>
                </a:lnTo>
                <a:lnTo>
                  <a:pt x="9962509" y="3411818"/>
                </a:lnTo>
                <a:lnTo>
                  <a:pt x="0" y="3411818"/>
                </a:lnTo>
                <a:lnTo>
                  <a:pt x="0" y="0"/>
                </a:lnTo>
                <a:close/>
              </a:path>
            </a:pathLst>
          </a:custGeom>
          <a:blipFill rotWithShape="0">
            <a:blip r:embed="rId2"/>
            <a:srcRect/>
            <a:stretch/>
          </a:blipFill>
          <a:ln w="0">
            <a:noFill/>
          </a:ln>
        </p:spPr>
        <p:style>
          <a:lnRef idx="0"/>
          <a:fillRef idx="0"/>
          <a:effectRef idx="0"/>
          <a:fontRef idx="minor"/>
        </p:style>
      </p:sp>
      <p:sp>
        <p:nvSpPr>
          <p:cNvPr id="185" name="TextBox 4"/>
          <p:cNvSpPr/>
          <p:nvPr/>
        </p:nvSpPr>
        <p:spPr>
          <a:xfrm>
            <a:off x="1028880" y="490680"/>
            <a:ext cx="12413520" cy="11372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The most common functions of string manipulation in Python.</a:t>
            </a:r>
            <a:endParaRPr b="0" lang="en-US" sz="3200" spc="-1" strike="noStrike">
              <a:latin typeface="Arial"/>
            </a:endParaRPr>
          </a:p>
        </p:txBody>
      </p:sp>
      <p:sp>
        <p:nvSpPr>
          <p:cNvPr id="186" name="TextBox 5"/>
          <p:cNvSpPr/>
          <p:nvPr/>
        </p:nvSpPr>
        <p:spPr>
          <a:xfrm>
            <a:off x="1495800" y="1464480"/>
            <a:ext cx="6509520" cy="1066680"/>
          </a:xfrm>
          <a:prstGeom prst="rect">
            <a:avLst/>
          </a:prstGeom>
          <a:noFill/>
          <a:ln w="0">
            <a:noFill/>
          </a:ln>
        </p:spPr>
        <p:style>
          <a:lnRef idx="0"/>
          <a:fillRef idx="0"/>
          <a:effectRef idx="0"/>
          <a:fontRef idx="minor"/>
        </p:style>
        <p:txBody>
          <a:bodyPr lIns="0" rIns="0" tIns="0" bIns="0" anchor="t">
            <a:spAutoFit/>
          </a:bodyPr>
          <a:p>
            <a:pPr algn="ctr">
              <a:lnSpc>
                <a:spcPts val="4201"/>
              </a:lnSpc>
              <a:buNone/>
            </a:pPr>
            <a:r>
              <a:rPr b="0" lang="en-US" sz="3000" spc="-1" strike="noStrike">
                <a:solidFill>
                  <a:srgbClr val="000000"/>
                </a:solidFill>
                <a:latin typeface="Atkinson Hyperlegible"/>
              </a:rPr>
              <a:t>1. len(): It returns the length of a string.</a:t>
            </a:r>
            <a:endParaRPr b="0" lang="en-US" sz="3000" spc="-1" strike="noStrike">
              <a:latin typeface="Arial"/>
            </a:endParaRPr>
          </a:p>
        </p:txBody>
      </p:sp>
      <p:sp>
        <p:nvSpPr>
          <p:cNvPr id="187" name="TextBox 6"/>
          <p:cNvSpPr/>
          <p:nvPr/>
        </p:nvSpPr>
        <p:spPr>
          <a:xfrm>
            <a:off x="1233000" y="5076720"/>
            <a:ext cx="15821280" cy="1066680"/>
          </a:xfrm>
          <a:prstGeom prst="rect">
            <a:avLst/>
          </a:prstGeom>
          <a:noFill/>
          <a:ln w="0">
            <a:noFill/>
          </a:ln>
        </p:spPr>
        <p:style>
          <a:lnRef idx="0"/>
          <a:fillRef idx="0"/>
          <a:effectRef idx="0"/>
          <a:fontRef idx="minor"/>
        </p:style>
        <p:txBody>
          <a:bodyPr lIns="0" rIns="0" tIns="0" bIns="0" anchor="t">
            <a:spAutoFit/>
          </a:bodyPr>
          <a:p>
            <a:pPr algn="ctr">
              <a:lnSpc>
                <a:spcPts val="4201"/>
              </a:lnSpc>
              <a:buNone/>
              <a:tabLst>
                <a:tab algn="l" pos="0"/>
              </a:tabLst>
            </a:pPr>
            <a:r>
              <a:rPr b="0" lang="en-US" sz="3000" spc="-1" strike="noStrike">
                <a:solidFill>
                  <a:srgbClr val="000000"/>
                </a:solidFill>
                <a:latin typeface="Atkinson Hyperlegible"/>
              </a:rPr>
              <a:t>2. capitalize(): It converts the first character of a string to uppercase and the rest to lowercase.</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58" name="TextBox 2"/>
          <p:cNvSpPr/>
          <p:nvPr/>
        </p:nvSpPr>
        <p:spPr>
          <a:xfrm>
            <a:off x="786600" y="490680"/>
            <a:ext cx="514404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Jupyter Notebook</a:t>
            </a:r>
            <a:endParaRPr b="0" lang="en-US" sz="3200" spc="-1" strike="noStrike">
              <a:latin typeface="Arial"/>
            </a:endParaRPr>
          </a:p>
        </p:txBody>
      </p:sp>
      <p:sp>
        <p:nvSpPr>
          <p:cNvPr id="59" name="TextBox 3"/>
          <p:cNvSpPr/>
          <p:nvPr/>
        </p:nvSpPr>
        <p:spPr>
          <a:xfrm>
            <a:off x="1204560" y="1281600"/>
            <a:ext cx="16054560" cy="36975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Jupyter Notebook is an open-source web application that allows you to create and share documents that contain live code, equations, visualizations, and narrative text. It was originally developed for the Python programming language but now supports over 40 different programming languages, including R, Julia, and Scala.</a:t>
            </a:r>
            <a:endParaRPr b="0" lang="en-US" sz="2600" spc="-1" strike="noStrike">
              <a:latin typeface="Arial"/>
            </a:endParaRPr>
          </a:p>
          <a:p>
            <a:pPr>
              <a:lnSpc>
                <a:spcPts val="3640"/>
              </a:lnSpc>
              <a:buNone/>
            </a:pPr>
            <a:r>
              <a:rPr b="0" lang="en-US" sz="2600" spc="-1" strike="noStrike">
                <a:solidFill>
                  <a:srgbClr val="000000"/>
                </a:solidFill>
                <a:latin typeface="Atkinson Hyperlegible"/>
              </a:rPr>
              <a:t>In Jupyter Notebook, you work with “notebooks”, which are interactive documents that contain a mix of code cells and markdown cells. Code cells allow you to write and execute code in the notebook, while markdown cells allow you to write formatted text, including headings, lists, and images. You can also include mathematical equations using LaTeX syntax.</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88" name="Freeform 2"/>
          <p:cNvSpPr/>
          <p:nvPr/>
        </p:nvSpPr>
        <p:spPr>
          <a:xfrm>
            <a:off x="10454400" y="1186200"/>
            <a:ext cx="6804360" cy="2390760"/>
          </a:xfrm>
          <a:custGeom>
            <a:avLst/>
            <a:gdLst/>
            <a:ahLst/>
            <a:rect l="l" t="t" r="r" b="b"/>
            <a:pathLst>
              <a:path w="6804851" h="2391293">
                <a:moveTo>
                  <a:pt x="0" y="0"/>
                </a:moveTo>
                <a:lnTo>
                  <a:pt x="6804851" y="0"/>
                </a:lnTo>
                <a:lnTo>
                  <a:pt x="6804851" y="2391293"/>
                </a:lnTo>
                <a:lnTo>
                  <a:pt x="0" y="2391293"/>
                </a:lnTo>
                <a:lnTo>
                  <a:pt x="0" y="0"/>
                </a:lnTo>
                <a:close/>
              </a:path>
            </a:pathLst>
          </a:custGeom>
          <a:blipFill rotWithShape="0">
            <a:blip r:embed="rId1"/>
            <a:srcRect/>
            <a:stretch/>
          </a:blipFill>
          <a:ln w="0">
            <a:noFill/>
          </a:ln>
        </p:spPr>
        <p:style>
          <a:lnRef idx="0"/>
          <a:fillRef idx="0"/>
          <a:effectRef idx="0"/>
          <a:fontRef idx="minor"/>
        </p:style>
      </p:sp>
      <p:sp>
        <p:nvSpPr>
          <p:cNvPr id="189" name="Freeform 3"/>
          <p:cNvSpPr/>
          <p:nvPr/>
        </p:nvSpPr>
        <p:spPr>
          <a:xfrm>
            <a:off x="10339920" y="5305320"/>
            <a:ext cx="7033320" cy="2415240"/>
          </a:xfrm>
          <a:custGeom>
            <a:avLst/>
            <a:gdLst/>
            <a:ahLst/>
            <a:rect l="l" t="t" r="r" b="b"/>
            <a:pathLst>
              <a:path w="7033675" h="2415452">
                <a:moveTo>
                  <a:pt x="0" y="0"/>
                </a:moveTo>
                <a:lnTo>
                  <a:pt x="7033675" y="0"/>
                </a:lnTo>
                <a:lnTo>
                  <a:pt x="7033675" y="2415452"/>
                </a:lnTo>
                <a:lnTo>
                  <a:pt x="0" y="2415452"/>
                </a:lnTo>
                <a:lnTo>
                  <a:pt x="0" y="0"/>
                </a:lnTo>
                <a:close/>
              </a:path>
            </a:pathLst>
          </a:custGeom>
          <a:blipFill rotWithShape="0">
            <a:blip r:embed="rId2"/>
            <a:srcRect/>
            <a:stretch/>
          </a:blipFill>
          <a:ln w="0">
            <a:noFill/>
          </a:ln>
        </p:spPr>
        <p:style>
          <a:lnRef idx="0"/>
          <a:fillRef idx="0"/>
          <a:effectRef idx="0"/>
          <a:fontRef idx="minor"/>
        </p:style>
      </p:sp>
      <p:sp>
        <p:nvSpPr>
          <p:cNvPr id="190" name="Freeform 4"/>
          <p:cNvSpPr/>
          <p:nvPr/>
        </p:nvSpPr>
        <p:spPr>
          <a:xfrm>
            <a:off x="8783280" y="8459280"/>
            <a:ext cx="4386240" cy="1827360"/>
          </a:xfrm>
          <a:custGeom>
            <a:avLst/>
            <a:gdLst/>
            <a:ahLst/>
            <a:rect l="l" t="t" r="r" b="b"/>
            <a:pathLst>
              <a:path w="4386538" h="1827724">
                <a:moveTo>
                  <a:pt x="0" y="0"/>
                </a:moveTo>
                <a:lnTo>
                  <a:pt x="4386537" y="0"/>
                </a:lnTo>
                <a:lnTo>
                  <a:pt x="4386537" y="1827724"/>
                </a:lnTo>
                <a:lnTo>
                  <a:pt x="0" y="1827724"/>
                </a:lnTo>
                <a:lnTo>
                  <a:pt x="0" y="0"/>
                </a:lnTo>
                <a:close/>
              </a:path>
            </a:pathLst>
          </a:custGeom>
          <a:blipFill rotWithShape="0">
            <a:blip r:embed="rId3"/>
            <a:srcRect/>
            <a:stretch/>
          </a:blipFill>
          <a:ln w="0">
            <a:noFill/>
          </a:ln>
        </p:spPr>
        <p:style>
          <a:lnRef idx="0"/>
          <a:fillRef idx="0"/>
          <a:effectRef idx="0"/>
          <a:fontRef idx="minor"/>
        </p:style>
      </p:sp>
      <p:sp>
        <p:nvSpPr>
          <p:cNvPr id="191" name="TextBox 5"/>
          <p:cNvSpPr/>
          <p:nvPr/>
        </p:nvSpPr>
        <p:spPr>
          <a:xfrm>
            <a:off x="1287360" y="514440"/>
            <a:ext cx="1499184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000000"/>
                </a:solidFill>
                <a:latin typeface="Atkinson Hyperlegible"/>
              </a:rPr>
              <a:t>3. casefold(): It converts a string to lowercase and removes all case distinctions in the string.</a:t>
            </a:r>
            <a:endParaRPr b="0" lang="en-US" sz="2900" spc="-1" strike="noStrike">
              <a:latin typeface="Arial"/>
            </a:endParaRPr>
          </a:p>
        </p:txBody>
      </p:sp>
      <p:sp>
        <p:nvSpPr>
          <p:cNvPr id="192" name="TextBox 6"/>
          <p:cNvSpPr/>
          <p:nvPr/>
        </p:nvSpPr>
        <p:spPr>
          <a:xfrm>
            <a:off x="1276200" y="4095720"/>
            <a:ext cx="14352840" cy="206172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000000"/>
                </a:solidFill>
                <a:latin typeface="Atkinson Hyperlegible"/>
              </a:rPr>
              <a:t>4. center(): It returns a centered string padded with a specified character where the first </a:t>
            </a:r>
            <a:endParaRPr b="0" lang="en-US" sz="2900" spc="-1" strike="noStrike">
              <a:latin typeface="Arial"/>
            </a:endParaRPr>
          </a:p>
          <a:p>
            <a:pPr algn="ctr">
              <a:lnSpc>
                <a:spcPts val="4059"/>
              </a:lnSpc>
              <a:buNone/>
              <a:tabLst>
                <a:tab algn="l" pos="0"/>
              </a:tabLst>
            </a:pPr>
            <a:r>
              <a:rPr b="0" lang="en-US" sz="2900" spc="-1" strike="noStrike">
                <a:solidFill>
                  <a:srgbClr val="000000"/>
                </a:solidFill>
                <a:latin typeface="Atkinson Hyperlegible"/>
              </a:rPr>
              <a:t>parameter is the max length and the second is the required padding character.</a:t>
            </a:r>
            <a:endParaRPr b="0" lang="en-US" sz="2900" spc="-1" strike="noStrike">
              <a:latin typeface="Arial"/>
            </a:endParaRPr>
          </a:p>
        </p:txBody>
      </p:sp>
      <p:sp>
        <p:nvSpPr>
          <p:cNvPr id="193" name="TextBox 7"/>
          <p:cNvSpPr/>
          <p:nvPr/>
        </p:nvSpPr>
        <p:spPr>
          <a:xfrm>
            <a:off x="1276200" y="7835040"/>
            <a:ext cx="1340928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000000"/>
                </a:solidFill>
                <a:latin typeface="Atkinson Hyperlegible"/>
              </a:rPr>
              <a:t>5. count(): It returns the number of occurrences of a specified substring in a string.</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94" name="Freeform 2"/>
          <p:cNvSpPr/>
          <p:nvPr/>
        </p:nvSpPr>
        <p:spPr>
          <a:xfrm>
            <a:off x="10461240" y="1231560"/>
            <a:ext cx="7082640" cy="2262960"/>
          </a:xfrm>
          <a:custGeom>
            <a:avLst/>
            <a:gdLst/>
            <a:ahLst/>
            <a:rect l="l" t="t" r="r" b="b"/>
            <a:pathLst>
              <a:path w="7082881" h="2263442">
                <a:moveTo>
                  <a:pt x="0" y="0"/>
                </a:moveTo>
                <a:lnTo>
                  <a:pt x="7082881" y="0"/>
                </a:lnTo>
                <a:lnTo>
                  <a:pt x="7082881" y="2263443"/>
                </a:lnTo>
                <a:lnTo>
                  <a:pt x="0" y="2263443"/>
                </a:lnTo>
                <a:lnTo>
                  <a:pt x="0" y="0"/>
                </a:lnTo>
                <a:close/>
              </a:path>
            </a:pathLst>
          </a:custGeom>
          <a:blipFill rotWithShape="0">
            <a:blip r:embed="rId1"/>
            <a:srcRect/>
            <a:stretch/>
          </a:blipFill>
          <a:ln w="0">
            <a:noFill/>
          </a:ln>
        </p:spPr>
        <p:style>
          <a:lnRef idx="0"/>
          <a:fillRef idx="0"/>
          <a:effectRef idx="0"/>
          <a:fontRef idx="minor"/>
        </p:style>
      </p:sp>
      <p:sp>
        <p:nvSpPr>
          <p:cNvPr id="195" name="Freeform 3"/>
          <p:cNvSpPr/>
          <p:nvPr/>
        </p:nvSpPr>
        <p:spPr>
          <a:xfrm>
            <a:off x="5382720" y="4585320"/>
            <a:ext cx="10157040" cy="5078520"/>
          </a:xfrm>
          <a:custGeom>
            <a:avLst/>
            <a:gdLst/>
            <a:ahLst/>
            <a:rect l="l" t="t" r="r" b="b"/>
            <a:pathLst>
              <a:path w="10157400" h="5078700">
                <a:moveTo>
                  <a:pt x="0" y="0"/>
                </a:moveTo>
                <a:lnTo>
                  <a:pt x="10157400" y="0"/>
                </a:lnTo>
                <a:lnTo>
                  <a:pt x="10157400" y="5078700"/>
                </a:lnTo>
                <a:lnTo>
                  <a:pt x="0" y="5078700"/>
                </a:lnTo>
                <a:lnTo>
                  <a:pt x="0" y="0"/>
                </a:lnTo>
                <a:close/>
              </a:path>
            </a:pathLst>
          </a:custGeom>
          <a:blipFill rotWithShape="0">
            <a:blip r:embed="rId2"/>
            <a:srcRect/>
            <a:stretch/>
          </a:blipFill>
          <a:ln w="0">
            <a:noFill/>
          </a:ln>
        </p:spPr>
        <p:style>
          <a:lnRef idx="0"/>
          <a:fillRef idx="0"/>
          <a:effectRef idx="0"/>
          <a:fontRef idx="minor"/>
        </p:style>
      </p:sp>
      <p:sp>
        <p:nvSpPr>
          <p:cNvPr id="196" name="TextBox 4"/>
          <p:cNvSpPr/>
          <p:nvPr/>
        </p:nvSpPr>
        <p:spPr>
          <a:xfrm>
            <a:off x="1012320" y="531000"/>
            <a:ext cx="13527000" cy="1030680"/>
          </a:xfrm>
          <a:prstGeom prst="rect">
            <a:avLst/>
          </a:prstGeom>
          <a:noFill/>
          <a:ln w="0">
            <a:noFill/>
          </a:ln>
        </p:spPr>
        <p:style>
          <a:lnRef idx="0"/>
          <a:fillRef idx="0"/>
          <a:effectRef idx="0"/>
          <a:fontRef idx="minor"/>
        </p:style>
        <p:txBody>
          <a:bodyPr lIns="0" rIns="0" tIns="0" bIns="0" anchor="t">
            <a:spAutoFit/>
          </a:bodyPr>
          <a:p>
            <a:pPr algn="ctr">
              <a:lnSpc>
                <a:spcPts val="4059"/>
              </a:lnSpc>
              <a:buNone/>
              <a:tabLst>
                <a:tab algn="l" pos="0"/>
              </a:tabLst>
            </a:pPr>
            <a:r>
              <a:rPr b="0" lang="en-US" sz="2900" spc="-1" strike="noStrike">
                <a:solidFill>
                  <a:srgbClr val="000000"/>
                </a:solidFill>
                <a:latin typeface="Atkinson Hyperlegible"/>
              </a:rPr>
              <a:t>6. endswith(): It returns True if a string ends with a specified suffix, otherwise False.</a:t>
            </a:r>
            <a:endParaRPr b="0" lang="en-US" sz="2900" spc="-1" strike="noStrike">
              <a:latin typeface="Arial"/>
            </a:endParaRPr>
          </a:p>
        </p:txBody>
      </p:sp>
      <p:sp>
        <p:nvSpPr>
          <p:cNvPr id="197" name="TextBox 5"/>
          <p:cNvSpPr/>
          <p:nvPr/>
        </p:nvSpPr>
        <p:spPr>
          <a:xfrm>
            <a:off x="1028880" y="3884040"/>
            <a:ext cx="1638900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7. Concatenation: To join two or more strings together, you can use the “+” operator or the join() method.</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198" name="Freeform 2"/>
          <p:cNvSpPr/>
          <p:nvPr/>
        </p:nvSpPr>
        <p:spPr>
          <a:xfrm>
            <a:off x="8944920" y="1775520"/>
            <a:ext cx="8504280" cy="4537800"/>
          </a:xfrm>
          <a:custGeom>
            <a:avLst/>
            <a:gdLst/>
            <a:ahLst/>
            <a:rect l="l" t="t" r="r" b="b"/>
            <a:pathLst>
              <a:path w="8504612" h="4538175">
                <a:moveTo>
                  <a:pt x="0" y="0"/>
                </a:moveTo>
                <a:lnTo>
                  <a:pt x="8504612" y="0"/>
                </a:lnTo>
                <a:lnTo>
                  <a:pt x="8504612" y="4538175"/>
                </a:lnTo>
                <a:lnTo>
                  <a:pt x="0" y="4538175"/>
                </a:lnTo>
                <a:lnTo>
                  <a:pt x="0" y="0"/>
                </a:lnTo>
                <a:close/>
              </a:path>
            </a:pathLst>
          </a:custGeom>
          <a:blipFill rotWithShape="0">
            <a:blip r:embed="rId1"/>
            <a:srcRect/>
            <a:stretch/>
          </a:blipFill>
          <a:ln w="0">
            <a:noFill/>
          </a:ln>
        </p:spPr>
        <p:style>
          <a:lnRef idx="0"/>
          <a:fillRef idx="0"/>
          <a:effectRef idx="0"/>
          <a:fontRef idx="minor"/>
        </p:style>
      </p:sp>
      <p:sp>
        <p:nvSpPr>
          <p:cNvPr id="199" name="Freeform 3"/>
          <p:cNvSpPr/>
          <p:nvPr/>
        </p:nvSpPr>
        <p:spPr>
          <a:xfrm>
            <a:off x="8323920" y="7276320"/>
            <a:ext cx="8562960" cy="2788560"/>
          </a:xfrm>
          <a:custGeom>
            <a:avLst/>
            <a:gdLst/>
            <a:ahLst/>
            <a:rect l="l" t="t" r="r" b="b"/>
            <a:pathLst>
              <a:path w="8563221" h="2788857">
                <a:moveTo>
                  <a:pt x="0" y="0"/>
                </a:moveTo>
                <a:lnTo>
                  <a:pt x="8563221" y="0"/>
                </a:lnTo>
                <a:lnTo>
                  <a:pt x="8563221" y="2788857"/>
                </a:lnTo>
                <a:lnTo>
                  <a:pt x="0" y="2788857"/>
                </a:lnTo>
                <a:lnTo>
                  <a:pt x="0" y="0"/>
                </a:lnTo>
                <a:close/>
              </a:path>
            </a:pathLst>
          </a:custGeom>
          <a:blipFill rotWithShape="0">
            <a:blip r:embed="rId2"/>
            <a:srcRect/>
            <a:stretch/>
          </a:blipFill>
          <a:ln w="0">
            <a:noFill/>
          </a:ln>
        </p:spPr>
        <p:style>
          <a:lnRef idx="0"/>
          <a:fillRef idx="0"/>
          <a:effectRef idx="0"/>
          <a:fontRef idx="minor"/>
        </p:style>
      </p:sp>
      <p:sp>
        <p:nvSpPr>
          <p:cNvPr id="200" name="TextBox 4"/>
          <p:cNvSpPr/>
          <p:nvPr/>
        </p:nvSpPr>
        <p:spPr>
          <a:xfrm>
            <a:off x="789120" y="521640"/>
            <a:ext cx="16960680" cy="154620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8. Substring Extraction: To extract a portion of a string, you can use indexing and slicing. </a:t>
            </a:r>
            <a:endParaRPr b="0" lang="en-US" sz="2900" spc="-1" strike="noStrike">
              <a:latin typeface="Arial"/>
            </a:endParaRPr>
          </a:p>
          <a:p>
            <a:pPr>
              <a:lnSpc>
                <a:spcPts val="4059"/>
              </a:lnSpc>
              <a:buNone/>
              <a:tabLst>
                <a:tab algn="l" pos="0"/>
              </a:tabLst>
            </a:pPr>
            <a:r>
              <a:rPr b="0" lang="en-US" sz="2900" spc="-1" strike="noStrike">
                <a:solidFill>
                  <a:srgbClr val="000000"/>
                </a:solidFill>
                <a:latin typeface="Atkinson Hyperlegible"/>
              </a:rPr>
              <a:t>Indexing starts at 0 and goes up to the length of the string minus one. Slicing is done using </a:t>
            </a:r>
            <a:endParaRPr b="0" lang="en-US" sz="2900" spc="-1" strike="noStrike">
              <a:latin typeface="Arial"/>
            </a:endParaRPr>
          </a:p>
          <a:p>
            <a:pPr>
              <a:lnSpc>
                <a:spcPts val="4059"/>
              </a:lnSpc>
              <a:buNone/>
              <a:tabLst>
                <a:tab algn="l" pos="0"/>
              </a:tabLst>
            </a:pPr>
            <a:r>
              <a:rPr b="0" lang="en-US" sz="2900" spc="-1" strike="noStrike">
                <a:solidFill>
                  <a:srgbClr val="000000"/>
                </a:solidFill>
                <a:latin typeface="Atkinson Hyperlegible"/>
              </a:rPr>
              <a:t>a colon (:).</a:t>
            </a:r>
            <a:endParaRPr b="0" lang="en-US" sz="2900" spc="-1" strike="noStrike">
              <a:latin typeface="Arial"/>
            </a:endParaRPr>
          </a:p>
        </p:txBody>
      </p:sp>
      <p:sp>
        <p:nvSpPr>
          <p:cNvPr id="201" name="TextBox 5"/>
          <p:cNvSpPr/>
          <p:nvPr/>
        </p:nvSpPr>
        <p:spPr>
          <a:xfrm>
            <a:off x="1028880" y="6474600"/>
            <a:ext cx="1642068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9. find(): It returns the index of the first occurrence of a specified substring in a string, or -1 if not found.</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02" name="Freeform 2"/>
          <p:cNvSpPr/>
          <p:nvPr/>
        </p:nvSpPr>
        <p:spPr>
          <a:xfrm>
            <a:off x="9832680" y="1196640"/>
            <a:ext cx="6912000" cy="2495160"/>
          </a:xfrm>
          <a:custGeom>
            <a:avLst/>
            <a:gdLst/>
            <a:ahLst/>
            <a:rect l="l" t="t" r="r" b="b"/>
            <a:pathLst>
              <a:path w="6912240" h="2495667">
                <a:moveTo>
                  <a:pt x="0" y="0"/>
                </a:moveTo>
                <a:lnTo>
                  <a:pt x="6912240" y="0"/>
                </a:lnTo>
                <a:lnTo>
                  <a:pt x="6912240" y="2495667"/>
                </a:lnTo>
                <a:lnTo>
                  <a:pt x="0" y="2495667"/>
                </a:lnTo>
                <a:lnTo>
                  <a:pt x="0" y="0"/>
                </a:lnTo>
                <a:close/>
              </a:path>
            </a:pathLst>
          </a:custGeom>
          <a:blipFill rotWithShape="0">
            <a:blip r:embed="rId1"/>
            <a:srcRect/>
            <a:stretch/>
          </a:blipFill>
          <a:ln w="0">
            <a:noFill/>
          </a:ln>
        </p:spPr>
        <p:style>
          <a:lnRef idx="0"/>
          <a:fillRef idx="0"/>
          <a:effectRef idx="0"/>
          <a:fontRef idx="minor"/>
        </p:style>
      </p:sp>
      <p:sp>
        <p:nvSpPr>
          <p:cNvPr id="203" name="Freeform 3"/>
          <p:cNvSpPr/>
          <p:nvPr/>
        </p:nvSpPr>
        <p:spPr>
          <a:xfrm>
            <a:off x="9832680" y="4674960"/>
            <a:ext cx="7137000" cy="2603520"/>
          </a:xfrm>
          <a:custGeom>
            <a:avLst/>
            <a:gdLst/>
            <a:ahLst/>
            <a:rect l="l" t="t" r="r" b="b"/>
            <a:pathLst>
              <a:path w="7137247" h="2603919">
                <a:moveTo>
                  <a:pt x="0" y="0"/>
                </a:moveTo>
                <a:lnTo>
                  <a:pt x="7137247" y="0"/>
                </a:lnTo>
                <a:lnTo>
                  <a:pt x="7137247" y="2603918"/>
                </a:lnTo>
                <a:lnTo>
                  <a:pt x="0" y="2603918"/>
                </a:lnTo>
                <a:lnTo>
                  <a:pt x="0" y="0"/>
                </a:lnTo>
                <a:close/>
              </a:path>
            </a:pathLst>
          </a:custGeom>
          <a:blipFill rotWithShape="0">
            <a:blip r:embed="rId2"/>
            <a:srcRect/>
            <a:stretch/>
          </a:blipFill>
          <a:ln w="0">
            <a:noFill/>
          </a:ln>
        </p:spPr>
        <p:style>
          <a:lnRef idx="0"/>
          <a:fillRef idx="0"/>
          <a:effectRef idx="0"/>
          <a:fontRef idx="minor"/>
        </p:style>
      </p:sp>
      <p:sp>
        <p:nvSpPr>
          <p:cNvPr id="204" name="Freeform 4"/>
          <p:cNvSpPr/>
          <p:nvPr/>
        </p:nvSpPr>
        <p:spPr>
          <a:xfrm>
            <a:off x="9957960" y="8271000"/>
            <a:ext cx="6386400" cy="1974600"/>
          </a:xfrm>
          <a:custGeom>
            <a:avLst/>
            <a:gdLst/>
            <a:ahLst/>
            <a:rect l="l" t="t" r="r" b="b"/>
            <a:pathLst>
              <a:path w="6386872" h="1974888">
                <a:moveTo>
                  <a:pt x="0" y="0"/>
                </a:moveTo>
                <a:lnTo>
                  <a:pt x="6386872" y="0"/>
                </a:lnTo>
                <a:lnTo>
                  <a:pt x="6386872" y="1974888"/>
                </a:lnTo>
                <a:lnTo>
                  <a:pt x="0" y="1974888"/>
                </a:lnTo>
                <a:lnTo>
                  <a:pt x="0" y="0"/>
                </a:lnTo>
                <a:close/>
              </a:path>
            </a:pathLst>
          </a:custGeom>
          <a:blipFill rotWithShape="0">
            <a:blip r:embed="rId3"/>
            <a:srcRect/>
            <a:stretch/>
          </a:blipFill>
          <a:ln w="0">
            <a:noFill/>
          </a:ln>
        </p:spPr>
        <p:style>
          <a:lnRef idx="0"/>
          <a:fillRef idx="0"/>
          <a:effectRef idx="0"/>
          <a:fontRef idx="minor"/>
        </p:style>
      </p:sp>
      <p:sp>
        <p:nvSpPr>
          <p:cNvPr id="205" name="TextBox 5"/>
          <p:cNvSpPr/>
          <p:nvPr/>
        </p:nvSpPr>
        <p:spPr>
          <a:xfrm>
            <a:off x="1028880" y="493920"/>
            <a:ext cx="1623024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10. index(): It returns the index of the first occurrence of a specified substring in a string, or raises an exception if not found.</a:t>
            </a:r>
            <a:endParaRPr b="0" lang="en-US" sz="2900" spc="-1" strike="noStrike">
              <a:latin typeface="Arial"/>
            </a:endParaRPr>
          </a:p>
        </p:txBody>
      </p:sp>
      <p:sp>
        <p:nvSpPr>
          <p:cNvPr id="206" name="TextBox 6"/>
          <p:cNvSpPr/>
          <p:nvPr/>
        </p:nvSpPr>
        <p:spPr>
          <a:xfrm>
            <a:off x="1028880" y="4050720"/>
            <a:ext cx="1451664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11. isalnum(): It returns True if all characters in a string are alphanumeric, otherwise False.</a:t>
            </a:r>
            <a:endParaRPr b="0" lang="en-US" sz="2900" spc="-1" strike="noStrike">
              <a:latin typeface="Arial"/>
            </a:endParaRPr>
          </a:p>
        </p:txBody>
      </p:sp>
      <p:sp>
        <p:nvSpPr>
          <p:cNvPr id="207" name="TextBox 7"/>
          <p:cNvSpPr/>
          <p:nvPr/>
        </p:nvSpPr>
        <p:spPr>
          <a:xfrm>
            <a:off x="1028880" y="7641000"/>
            <a:ext cx="1396008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12. isalpha(): It returns True if all characters in a string are alphabetic, otherwise False.</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08" name="Freeform 2"/>
          <p:cNvSpPr/>
          <p:nvPr/>
        </p:nvSpPr>
        <p:spPr>
          <a:xfrm>
            <a:off x="10990800" y="1209600"/>
            <a:ext cx="6739560" cy="2133360"/>
          </a:xfrm>
          <a:custGeom>
            <a:avLst/>
            <a:gdLst/>
            <a:ahLst/>
            <a:rect l="l" t="t" r="r" b="b"/>
            <a:pathLst>
              <a:path w="6739774" h="2133771">
                <a:moveTo>
                  <a:pt x="0" y="0"/>
                </a:moveTo>
                <a:lnTo>
                  <a:pt x="6739775" y="0"/>
                </a:lnTo>
                <a:lnTo>
                  <a:pt x="6739775" y="2133771"/>
                </a:lnTo>
                <a:lnTo>
                  <a:pt x="0" y="2133771"/>
                </a:lnTo>
                <a:lnTo>
                  <a:pt x="0" y="0"/>
                </a:lnTo>
                <a:close/>
              </a:path>
            </a:pathLst>
          </a:custGeom>
          <a:blipFill rotWithShape="0">
            <a:blip r:embed="rId1"/>
            <a:srcRect/>
            <a:stretch/>
          </a:blipFill>
          <a:ln w="0">
            <a:noFill/>
          </a:ln>
        </p:spPr>
        <p:style>
          <a:lnRef idx="0"/>
          <a:fillRef idx="0"/>
          <a:effectRef idx="0"/>
          <a:fontRef idx="minor"/>
        </p:style>
      </p:sp>
      <p:sp>
        <p:nvSpPr>
          <p:cNvPr id="209" name="Freeform 3"/>
          <p:cNvSpPr/>
          <p:nvPr/>
        </p:nvSpPr>
        <p:spPr>
          <a:xfrm>
            <a:off x="10893240" y="4434120"/>
            <a:ext cx="6933960" cy="2361600"/>
          </a:xfrm>
          <a:custGeom>
            <a:avLst/>
            <a:gdLst/>
            <a:ahLst/>
            <a:rect l="l" t="t" r="r" b="b"/>
            <a:pathLst>
              <a:path w="6934492" h="2361967">
                <a:moveTo>
                  <a:pt x="0" y="0"/>
                </a:moveTo>
                <a:lnTo>
                  <a:pt x="6934493" y="0"/>
                </a:lnTo>
                <a:lnTo>
                  <a:pt x="6934493" y="2361967"/>
                </a:lnTo>
                <a:lnTo>
                  <a:pt x="0" y="2361967"/>
                </a:lnTo>
                <a:lnTo>
                  <a:pt x="0" y="0"/>
                </a:lnTo>
                <a:close/>
              </a:path>
            </a:pathLst>
          </a:custGeom>
          <a:blipFill rotWithShape="0">
            <a:blip r:embed="rId2"/>
            <a:srcRect/>
            <a:stretch/>
          </a:blipFill>
          <a:ln w="0">
            <a:noFill/>
          </a:ln>
        </p:spPr>
        <p:style>
          <a:lnRef idx="0"/>
          <a:fillRef idx="0"/>
          <a:effectRef idx="0"/>
          <a:fontRef idx="minor"/>
        </p:style>
      </p:sp>
      <p:sp>
        <p:nvSpPr>
          <p:cNvPr id="210" name="Freeform 4"/>
          <p:cNvSpPr/>
          <p:nvPr/>
        </p:nvSpPr>
        <p:spPr>
          <a:xfrm>
            <a:off x="7516440" y="7417800"/>
            <a:ext cx="8148960" cy="2716200"/>
          </a:xfrm>
          <a:custGeom>
            <a:avLst/>
            <a:gdLst/>
            <a:ahLst/>
            <a:rect l="l" t="t" r="r" b="b"/>
            <a:pathLst>
              <a:path w="8149147" h="2716382">
                <a:moveTo>
                  <a:pt x="0" y="0"/>
                </a:moveTo>
                <a:lnTo>
                  <a:pt x="8149147" y="0"/>
                </a:lnTo>
                <a:lnTo>
                  <a:pt x="8149147" y="2716383"/>
                </a:lnTo>
                <a:lnTo>
                  <a:pt x="0" y="2716383"/>
                </a:lnTo>
                <a:lnTo>
                  <a:pt x="0" y="0"/>
                </a:lnTo>
                <a:close/>
              </a:path>
            </a:pathLst>
          </a:custGeom>
          <a:blipFill rotWithShape="0">
            <a:blip r:embed="rId3"/>
            <a:srcRect/>
            <a:stretch/>
          </a:blipFill>
          <a:ln w="0">
            <a:noFill/>
          </a:ln>
        </p:spPr>
        <p:style>
          <a:lnRef idx="0"/>
          <a:fillRef idx="0"/>
          <a:effectRef idx="0"/>
          <a:fontRef idx="minor"/>
        </p:style>
      </p:sp>
      <p:sp>
        <p:nvSpPr>
          <p:cNvPr id="211" name="TextBox 5"/>
          <p:cNvSpPr/>
          <p:nvPr/>
        </p:nvSpPr>
        <p:spPr>
          <a:xfrm>
            <a:off x="1028880" y="531000"/>
            <a:ext cx="1384812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13. islower(): It returns True if all characters in a string are lowercase, otherwise False.</a:t>
            </a:r>
            <a:endParaRPr b="0" lang="en-US" sz="2900" spc="-1" strike="noStrike">
              <a:latin typeface="Arial"/>
            </a:endParaRPr>
          </a:p>
        </p:txBody>
      </p:sp>
      <p:sp>
        <p:nvSpPr>
          <p:cNvPr id="212" name="TextBox 6"/>
          <p:cNvSpPr/>
          <p:nvPr/>
        </p:nvSpPr>
        <p:spPr>
          <a:xfrm>
            <a:off x="1028880" y="3612600"/>
            <a:ext cx="1403820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14. isnumeric(): It returns True if all characters in a string are numeric, otherwise False.</a:t>
            </a:r>
            <a:endParaRPr b="0" lang="en-US" sz="2900" spc="-1" strike="noStrike">
              <a:latin typeface="Arial"/>
            </a:endParaRPr>
          </a:p>
        </p:txBody>
      </p:sp>
      <p:sp>
        <p:nvSpPr>
          <p:cNvPr id="213" name="TextBox 7"/>
          <p:cNvSpPr/>
          <p:nvPr/>
        </p:nvSpPr>
        <p:spPr>
          <a:xfrm>
            <a:off x="1028880" y="6739200"/>
            <a:ext cx="1416852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15. isspace(): It returns True if all characters in a string are whitespace, otherwise False.</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14" name="Freeform 2"/>
          <p:cNvSpPr/>
          <p:nvPr/>
        </p:nvSpPr>
        <p:spPr>
          <a:xfrm>
            <a:off x="9486000" y="1226520"/>
            <a:ext cx="7773120" cy="2619360"/>
          </a:xfrm>
          <a:custGeom>
            <a:avLst/>
            <a:gdLst/>
            <a:ahLst/>
            <a:rect l="l" t="t" r="r" b="b"/>
            <a:pathLst>
              <a:path w="7773437" h="2619872">
                <a:moveTo>
                  <a:pt x="0" y="0"/>
                </a:moveTo>
                <a:lnTo>
                  <a:pt x="7773437" y="0"/>
                </a:lnTo>
                <a:lnTo>
                  <a:pt x="7773437" y="2619872"/>
                </a:lnTo>
                <a:lnTo>
                  <a:pt x="0" y="2619872"/>
                </a:lnTo>
                <a:lnTo>
                  <a:pt x="0" y="0"/>
                </a:lnTo>
                <a:close/>
              </a:path>
            </a:pathLst>
          </a:custGeom>
          <a:blipFill rotWithShape="0">
            <a:blip r:embed="rId1"/>
            <a:srcRect/>
            <a:stretch/>
          </a:blipFill>
          <a:ln w="0">
            <a:noFill/>
          </a:ln>
        </p:spPr>
        <p:style>
          <a:lnRef idx="0"/>
          <a:fillRef idx="0"/>
          <a:effectRef idx="0"/>
          <a:fontRef idx="minor"/>
        </p:style>
      </p:sp>
      <p:sp>
        <p:nvSpPr>
          <p:cNvPr id="215" name="Freeform 3"/>
          <p:cNvSpPr/>
          <p:nvPr/>
        </p:nvSpPr>
        <p:spPr>
          <a:xfrm>
            <a:off x="7651800" y="5143680"/>
            <a:ext cx="8272440" cy="3980160"/>
          </a:xfrm>
          <a:custGeom>
            <a:avLst/>
            <a:gdLst/>
            <a:ahLst/>
            <a:rect l="l" t="t" r="r" b="b"/>
            <a:pathLst>
              <a:path w="8272909" h="3980535">
                <a:moveTo>
                  <a:pt x="0" y="0"/>
                </a:moveTo>
                <a:lnTo>
                  <a:pt x="8272909" y="0"/>
                </a:lnTo>
                <a:lnTo>
                  <a:pt x="8272909" y="3980535"/>
                </a:lnTo>
                <a:lnTo>
                  <a:pt x="0" y="3980535"/>
                </a:lnTo>
                <a:lnTo>
                  <a:pt x="0" y="0"/>
                </a:lnTo>
                <a:close/>
              </a:path>
            </a:pathLst>
          </a:custGeom>
          <a:blipFill rotWithShape="0">
            <a:blip r:embed="rId2"/>
            <a:srcRect/>
            <a:stretch/>
          </a:blipFill>
          <a:ln w="0">
            <a:noFill/>
          </a:ln>
        </p:spPr>
        <p:style>
          <a:lnRef idx="0"/>
          <a:fillRef idx="0"/>
          <a:effectRef idx="0"/>
          <a:fontRef idx="minor"/>
        </p:style>
      </p:sp>
      <p:sp>
        <p:nvSpPr>
          <p:cNvPr id="216" name="TextBox 4"/>
          <p:cNvSpPr/>
          <p:nvPr/>
        </p:nvSpPr>
        <p:spPr>
          <a:xfrm>
            <a:off x="797040" y="493920"/>
            <a:ext cx="1696680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16. istitle(): It returns True if the string is in title case (the first character of each word is uppercase), otherwise False.</a:t>
            </a:r>
            <a:endParaRPr b="0" lang="en-US" sz="2900" spc="-1" strike="noStrike">
              <a:latin typeface="Arial"/>
            </a:endParaRPr>
          </a:p>
        </p:txBody>
      </p:sp>
      <p:sp>
        <p:nvSpPr>
          <p:cNvPr id="217" name="TextBox 5"/>
          <p:cNvSpPr/>
          <p:nvPr/>
        </p:nvSpPr>
        <p:spPr>
          <a:xfrm>
            <a:off x="1028880" y="4317480"/>
            <a:ext cx="1535148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17. Case Conversion: To convert the case of a string, you can use the upper() or lower() method.</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18" name="Freeform 2"/>
          <p:cNvSpPr/>
          <p:nvPr/>
        </p:nvSpPr>
        <p:spPr>
          <a:xfrm>
            <a:off x="4126320" y="1332720"/>
            <a:ext cx="10035000" cy="5601960"/>
          </a:xfrm>
          <a:custGeom>
            <a:avLst/>
            <a:gdLst/>
            <a:ahLst/>
            <a:rect l="l" t="t" r="r" b="b"/>
            <a:pathLst>
              <a:path w="10035488" h="5602228">
                <a:moveTo>
                  <a:pt x="0" y="0"/>
                </a:moveTo>
                <a:lnTo>
                  <a:pt x="10035488" y="0"/>
                </a:lnTo>
                <a:lnTo>
                  <a:pt x="10035488" y="5602228"/>
                </a:lnTo>
                <a:lnTo>
                  <a:pt x="0" y="5602228"/>
                </a:lnTo>
                <a:lnTo>
                  <a:pt x="0" y="0"/>
                </a:lnTo>
                <a:close/>
              </a:path>
            </a:pathLst>
          </a:custGeom>
          <a:blipFill rotWithShape="0">
            <a:blip r:embed="rId1"/>
            <a:srcRect/>
            <a:stretch/>
          </a:blipFill>
          <a:ln w="0">
            <a:noFill/>
          </a:ln>
        </p:spPr>
        <p:style>
          <a:lnRef idx="0"/>
          <a:fillRef idx="0"/>
          <a:effectRef idx="0"/>
          <a:fontRef idx="minor"/>
        </p:style>
      </p:sp>
      <p:sp>
        <p:nvSpPr>
          <p:cNvPr id="219" name="TextBox 3"/>
          <p:cNvSpPr/>
          <p:nvPr/>
        </p:nvSpPr>
        <p:spPr>
          <a:xfrm>
            <a:off x="1028880" y="531000"/>
            <a:ext cx="13904640" cy="1030680"/>
          </a:xfrm>
          <a:prstGeom prst="rect">
            <a:avLst/>
          </a:prstGeom>
          <a:noFill/>
          <a:ln w="0">
            <a:noFill/>
          </a:ln>
        </p:spPr>
        <p:style>
          <a:lnRef idx="0"/>
          <a:fillRef idx="0"/>
          <a:effectRef idx="0"/>
          <a:fontRef idx="minor"/>
        </p:style>
        <p:txBody>
          <a:bodyPr lIns="0" rIns="0" tIns="0" bIns="0" anchor="t">
            <a:spAutoFit/>
          </a:bodyPr>
          <a:p>
            <a:pPr>
              <a:lnSpc>
                <a:spcPts val="4059"/>
              </a:lnSpc>
              <a:buNone/>
              <a:tabLst>
                <a:tab algn="l" pos="0"/>
              </a:tabLst>
            </a:pPr>
            <a:r>
              <a:rPr b="0" lang="en-US" sz="2900" spc="-1" strike="noStrike">
                <a:solidFill>
                  <a:srgbClr val="000000"/>
                </a:solidFill>
                <a:latin typeface="Atkinson Hyperlegible"/>
              </a:rPr>
              <a:t>18. String Formatting: To format a string, you can use the format() method or f-strings.</a:t>
            </a:r>
            <a:endParaRPr b="0" lang="en-US" sz="2900" spc="-1" strike="noStrike">
              <a:latin typeface="Arial"/>
            </a:endParaRPr>
          </a:p>
        </p:txBody>
      </p:sp>
      <p:sp>
        <p:nvSpPr>
          <p:cNvPr id="220" name="TextBox 4"/>
          <p:cNvSpPr/>
          <p:nvPr/>
        </p:nvSpPr>
        <p:spPr>
          <a:xfrm>
            <a:off x="996120" y="7634520"/>
            <a:ext cx="7623360" cy="1137240"/>
          </a:xfrm>
          <a:prstGeom prst="rect">
            <a:avLst/>
          </a:prstGeom>
          <a:noFill/>
          <a:ln w="0">
            <a:noFill/>
          </a:ln>
        </p:spPr>
        <p:style>
          <a:lnRef idx="0"/>
          <a:fillRef idx="0"/>
          <a:effectRef idx="0"/>
          <a:fontRef idx="minor"/>
        </p:style>
        <p:txBody>
          <a:bodyPr lIns="0" rIns="0" tIns="0" bIns="0" anchor="t">
            <a:spAutoFit/>
          </a:bodyPr>
          <a:p>
            <a:pPr lvl="1" marL="690840" indent="-345600" algn="ctr">
              <a:lnSpc>
                <a:spcPts val="4479"/>
              </a:lnSpc>
              <a:buClr>
                <a:srgbClr val="000000"/>
              </a:buClr>
              <a:buFont typeface="Arial"/>
              <a:buChar char="•"/>
            </a:pPr>
            <a:r>
              <a:rPr b="0" lang="en-US" sz="3200" spc="-1" strike="noStrike">
                <a:solidFill>
                  <a:srgbClr val="000000"/>
                </a:solidFill>
                <a:latin typeface="Atkinson Hyperlegible Bold"/>
              </a:rPr>
              <a:t>Solve Examples Page no 49 and 50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21" name="Freeform 2"/>
          <p:cNvSpPr/>
          <p:nvPr/>
        </p:nvSpPr>
        <p:spPr>
          <a:xfrm>
            <a:off x="5139360" y="3488760"/>
            <a:ext cx="11475720" cy="1137960"/>
          </a:xfrm>
          <a:custGeom>
            <a:avLst/>
            <a:gdLst/>
            <a:ahLst/>
            <a:rect l="l" t="t" r="r" b="b"/>
            <a:pathLst>
              <a:path w="11476131" h="1138239">
                <a:moveTo>
                  <a:pt x="0" y="0"/>
                </a:moveTo>
                <a:lnTo>
                  <a:pt x="11476130" y="0"/>
                </a:lnTo>
                <a:lnTo>
                  <a:pt x="11476130" y="1138239"/>
                </a:lnTo>
                <a:lnTo>
                  <a:pt x="0" y="1138239"/>
                </a:lnTo>
                <a:lnTo>
                  <a:pt x="0" y="0"/>
                </a:lnTo>
                <a:close/>
              </a:path>
            </a:pathLst>
          </a:custGeom>
          <a:blipFill rotWithShape="0">
            <a:blip r:embed="rId1"/>
            <a:srcRect/>
            <a:stretch/>
          </a:blipFill>
          <a:ln w="0">
            <a:noFill/>
          </a:ln>
        </p:spPr>
        <p:style>
          <a:lnRef idx="0"/>
          <a:fillRef idx="0"/>
          <a:effectRef idx="0"/>
          <a:fontRef idx="minor"/>
        </p:style>
      </p:sp>
      <p:sp>
        <p:nvSpPr>
          <p:cNvPr id="222" name="Freeform 3"/>
          <p:cNvSpPr/>
          <p:nvPr/>
        </p:nvSpPr>
        <p:spPr>
          <a:xfrm>
            <a:off x="5308920" y="4627080"/>
            <a:ext cx="11819520" cy="4481640"/>
          </a:xfrm>
          <a:custGeom>
            <a:avLst/>
            <a:gdLst/>
            <a:ahLst/>
            <a:rect l="l" t="t" r="r" b="b"/>
            <a:pathLst>
              <a:path w="11819737" h="4482155">
                <a:moveTo>
                  <a:pt x="0" y="0"/>
                </a:moveTo>
                <a:lnTo>
                  <a:pt x="11819737" y="0"/>
                </a:lnTo>
                <a:lnTo>
                  <a:pt x="11819737" y="4482155"/>
                </a:lnTo>
                <a:lnTo>
                  <a:pt x="0" y="4482155"/>
                </a:lnTo>
                <a:lnTo>
                  <a:pt x="0" y="0"/>
                </a:lnTo>
                <a:close/>
              </a:path>
            </a:pathLst>
          </a:custGeom>
          <a:blipFill rotWithShape="0">
            <a:blip r:embed="rId2"/>
            <a:srcRect/>
            <a:stretch/>
          </a:blipFill>
          <a:ln w="0">
            <a:noFill/>
          </a:ln>
        </p:spPr>
        <p:style>
          <a:lnRef idx="0"/>
          <a:fillRef idx="0"/>
          <a:effectRef idx="0"/>
          <a:fontRef idx="minor"/>
        </p:style>
      </p:sp>
      <p:sp>
        <p:nvSpPr>
          <p:cNvPr id="223" name="TextBox 4"/>
          <p:cNvSpPr/>
          <p:nvPr/>
        </p:nvSpPr>
        <p:spPr>
          <a:xfrm>
            <a:off x="3467160" y="731160"/>
            <a:ext cx="1156536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Converting Text Files from One Format to Another </a:t>
            </a:r>
            <a:endParaRPr b="0" lang="en-US" sz="3200" spc="-1" strike="noStrike">
              <a:latin typeface="Arial"/>
            </a:endParaRPr>
          </a:p>
        </p:txBody>
      </p:sp>
      <p:sp>
        <p:nvSpPr>
          <p:cNvPr id="224" name="TextBox 5"/>
          <p:cNvSpPr/>
          <p:nvPr/>
        </p:nvSpPr>
        <p:spPr>
          <a:xfrm>
            <a:off x="898560" y="2045520"/>
            <a:ext cx="846360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1. From CSV to Excel and Vice Versa:</a:t>
            </a:r>
            <a:endParaRPr b="0" lang="en-US" sz="3200" spc="-1" strike="noStrike">
              <a:latin typeface="Arial"/>
            </a:endParaRPr>
          </a:p>
        </p:txBody>
      </p:sp>
      <p:sp>
        <p:nvSpPr>
          <p:cNvPr id="225" name="TextBox 6"/>
          <p:cNvSpPr/>
          <p:nvPr/>
        </p:nvSpPr>
        <p:spPr>
          <a:xfrm>
            <a:off x="1596960" y="2917080"/>
            <a:ext cx="15531120" cy="888840"/>
          </a:xfrm>
          <a:prstGeom prst="rect">
            <a:avLst/>
          </a:prstGeom>
          <a:noFill/>
          <a:ln w="0">
            <a:noFill/>
          </a:ln>
        </p:spPr>
        <p:style>
          <a:lnRef idx="0"/>
          <a:fillRef idx="0"/>
          <a:effectRef idx="0"/>
          <a:fontRef idx="minor"/>
        </p:style>
        <p:txBody>
          <a:bodyPr lIns="0" rIns="0" tIns="0" bIns="0" anchor="t">
            <a:spAutoFit/>
          </a:bodyPr>
          <a:p>
            <a:pPr>
              <a:lnSpc>
                <a:spcPts val="3501"/>
              </a:lnSpc>
              <a:buNone/>
            </a:pPr>
            <a:r>
              <a:rPr b="0" lang="en-US" sz="2500" spc="-1" strike="noStrike">
                <a:solidFill>
                  <a:srgbClr val="000000"/>
                </a:solidFill>
                <a:latin typeface="Atkinson Hyperlegible"/>
              </a:rPr>
              <a:t>we use the </a:t>
            </a:r>
            <a:r>
              <a:rPr b="0" lang="en-US" sz="2500" spc="-1" strike="noStrike">
                <a:solidFill>
                  <a:srgbClr val="000000"/>
                </a:solidFill>
                <a:latin typeface="Atkinson Hyperlegible Bold"/>
              </a:rPr>
              <a:t>read_csv ()</a:t>
            </a:r>
            <a:r>
              <a:rPr b="0" lang="en-US" sz="2500" spc="-1" strike="noStrike">
                <a:solidFill>
                  <a:srgbClr val="000000"/>
                </a:solidFill>
                <a:latin typeface="Atkinson Hyperlegible"/>
              </a:rPr>
              <a:t> function to read the file, then we use </a:t>
            </a:r>
            <a:r>
              <a:rPr b="0" lang="en-US" sz="2500" spc="-1" strike="noStrike">
                <a:solidFill>
                  <a:srgbClr val="000000"/>
                </a:solidFill>
                <a:latin typeface="Atkinson Hyperlegible Bold"/>
              </a:rPr>
              <a:t>to_excel()</a:t>
            </a:r>
            <a:r>
              <a:rPr b="0" lang="en-US" sz="2500" spc="-1" strike="noStrike">
                <a:solidFill>
                  <a:srgbClr val="000000"/>
                </a:solidFill>
                <a:latin typeface="Atkinson Hyperlegible"/>
              </a:rPr>
              <a:t> to save the file in the given path.</a:t>
            </a:r>
            <a:endParaRPr b="0" lang="en-US" sz="2500" spc="-1" strike="noStrike">
              <a:latin typeface="Arial"/>
            </a:endParaRPr>
          </a:p>
        </p:txBody>
      </p:sp>
      <p:sp>
        <p:nvSpPr>
          <p:cNvPr id="226" name="TextBox 7"/>
          <p:cNvSpPr/>
          <p:nvPr/>
        </p:nvSpPr>
        <p:spPr>
          <a:xfrm>
            <a:off x="1028880" y="9213840"/>
            <a:ext cx="16230240" cy="888840"/>
          </a:xfrm>
          <a:prstGeom prst="rect">
            <a:avLst/>
          </a:prstGeom>
          <a:noFill/>
          <a:ln w="0">
            <a:noFill/>
          </a:ln>
        </p:spPr>
        <p:style>
          <a:lnRef idx="0"/>
          <a:fillRef idx="0"/>
          <a:effectRef idx="0"/>
          <a:fontRef idx="minor"/>
        </p:style>
        <p:txBody>
          <a:bodyPr lIns="0" rIns="0" tIns="0" bIns="0" anchor="t">
            <a:spAutoFit/>
          </a:bodyPr>
          <a:p>
            <a:pPr lvl="1" marL="539640" indent="-270000">
              <a:lnSpc>
                <a:spcPts val="3501"/>
              </a:lnSpc>
              <a:buClr>
                <a:srgbClr val="000000"/>
              </a:buClr>
              <a:buFont typeface="Arial"/>
              <a:buChar char="•"/>
            </a:pPr>
            <a:r>
              <a:rPr b="0" lang="en-US" sz="2500" spc="-1" strike="noStrike">
                <a:solidFill>
                  <a:srgbClr val="000000"/>
                </a:solidFill>
                <a:latin typeface="Atkinson Hyperlegible"/>
              </a:rPr>
              <a:t>To convert Excel to CSV, use the same code except read the file using read_excel () and use to_csv () instead of to_excel ().</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27" name="Freeform 2"/>
          <p:cNvSpPr/>
          <p:nvPr/>
        </p:nvSpPr>
        <p:spPr>
          <a:xfrm>
            <a:off x="379800" y="7161480"/>
            <a:ext cx="4706640" cy="2394720"/>
          </a:xfrm>
          <a:custGeom>
            <a:avLst/>
            <a:gdLst/>
            <a:ahLst/>
            <a:rect l="l" t="t" r="r" b="b"/>
            <a:pathLst>
              <a:path w="4706888" h="2394914">
                <a:moveTo>
                  <a:pt x="0" y="0"/>
                </a:moveTo>
                <a:lnTo>
                  <a:pt x="4706888" y="0"/>
                </a:lnTo>
                <a:lnTo>
                  <a:pt x="4706888" y="2394915"/>
                </a:lnTo>
                <a:lnTo>
                  <a:pt x="0" y="2394915"/>
                </a:lnTo>
                <a:lnTo>
                  <a:pt x="0" y="0"/>
                </a:lnTo>
                <a:close/>
              </a:path>
            </a:pathLst>
          </a:custGeom>
          <a:blipFill rotWithShape="0">
            <a:blip r:embed="rId1"/>
            <a:srcRect/>
            <a:stretch/>
          </a:blipFill>
          <a:ln w="0">
            <a:noFill/>
          </a:ln>
        </p:spPr>
        <p:style>
          <a:lnRef idx="0"/>
          <a:fillRef idx="0"/>
          <a:effectRef idx="0"/>
          <a:fontRef idx="minor"/>
        </p:style>
      </p:sp>
      <p:sp>
        <p:nvSpPr>
          <p:cNvPr id="228" name="Freeform 3"/>
          <p:cNvSpPr/>
          <p:nvPr/>
        </p:nvSpPr>
        <p:spPr>
          <a:xfrm>
            <a:off x="5629680" y="7024680"/>
            <a:ext cx="5218560" cy="2668680"/>
          </a:xfrm>
          <a:custGeom>
            <a:avLst/>
            <a:gdLst/>
            <a:ahLst/>
            <a:rect l="l" t="t" r="r" b="b"/>
            <a:pathLst>
              <a:path w="5219030" h="2669093">
                <a:moveTo>
                  <a:pt x="0" y="0"/>
                </a:moveTo>
                <a:lnTo>
                  <a:pt x="5219030" y="0"/>
                </a:lnTo>
                <a:lnTo>
                  <a:pt x="5219030" y="2669093"/>
                </a:lnTo>
                <a:lnTo>
                  <a:pt x="0" y="2669093"/>
                </a:lnTo>
                <a:lnTo>
                  <a:pt x="0" y="0"/>
                </a:lnTo>
                <a:close/>
              </a:path>
            </a:pathLst>
          </a:custGeom>
          <a:blipFill rotWithShape="0">
            <a:blip r:embed="rId2"/>
            <a:srcRect/>
            <a:stretch/>
          </a:blipFill>
          <a:ln w="0">
            <a:noFill/>
          </a:ln>
        </p:spPr>
        <p:style>
          <a:lnRef idx="0"/>
          <a:fillRef idx="0"/>
          <a:effectRef idx="0"/>
          <a:fontRef idx="minor"/>
        </p:style>
      </p:sp>
      <p:sp>
        <p:nvSpPr>
          <p:cNvPr id="229" name="TextBox 4"/>
          <p:cNvSpPr/>
          <p:nvPr/>
        </p:nvSpPr>
        <p:spPr>
          <a:xfrm>
            <a:off x="1504800" y="3330360"/>
            <a:ext cx="15934680" cy="3997800"/>
          </a:xfrm>
          <a:prstGeom prst="rect">
            <a:avLst/>
          </a:prstGeom>
          <a:noFill/>
          <a:ln w="0">
            <a:noFill/>
          </a:ln>
        </p:spPr>
        <p:style>
          <a:lnRef idx="0"/>
          <a:fillRef idx="0"/>
          <a:effectRef idx="0"/>
          <a:fontRef idx="minor"/>
        </p:style>
        <p:txBody>
          <a:bodyPr lIns="0" rIns="0" tIns="0" bIns="0" anchor="t">
            <a:spAutoFit/>
          </a:bodyPr>
          <a:p>
            <a:pPr lvl="1" marL="539640" indent="-270000">
              <a:lnSpc>
                <a:spcPts val="3498"/>
              </a:lnSpc>
              <a:buClr>
                <a:srgbClr val="000000"/>
              </a:buClr>
              <a:buFont typeface="Arial"/>
              <a:buChar char="•"/>
            </a:pPr>
            <a:r>
              <a:rPr b="0" lang="en-US" sz="2500" spc="-1" strike="noStrike">
                <a:solidFill>
                  <a:srgbClr val="000000"/>
                </a:solidFill>
                <a:latin typeface="Atkinson Hyperlegible"/>
              </a:rPr>
              <a:t>Open the text file in a text editor or spreadsheet program such as Microsoft Excel or Google Sheets.</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 </a:t>
            </a:r>
            <a:r>
              <a:rPr b="0" lang="en-US" sz="2500" spc="-1" strike="noStrike">
                <a:solidFill>
                  <a:srgbClr val="000000"/>
                </a:solidFill>
                <a:latin typeface="Atkinson Hyperlegible"/>
              </a:rPr>
              <a:t>Identify the delimiter used in the text file to separate each value. This could be a comma, tab, semicolon, or any other character. In our example, the delimiter is a tab. </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Replace the delimiter in the text file with a comma, which is the standard delimiter used in CSV files.</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 Add a header row to the file, which should contain the names of each column.</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Save the file with a .csv file extension.</a:t>
            </a:r>
            <a:endParaRPr b="0" lang="en-US" sz="2500" spc="-1" strike="noStrike">
              <a:latin typeface="Arial"/>
            </a:endParaRPr>
          </a:p>
          <a:p>
            <a:pPr>
              <a:lnSpc>
                <a:spcPts val="3498"/>
              </a:lnSpc>
              <a:buNone/>
            </a:pPr>
            <a:endParaRPr b="0" lang="en-US" sz="2500" spc="-1" strike="noStrike">
              <a:latin typeface="Arial"/>
            </a:endParaRPr>
          </a:p>
        </p:txBody>
      </p:sp>
      <p:sp>
        <p:nvSpPr>
          <p:cNvPr id="230" name="Freeform 5"/>
          <p:cNvSpPr/>
          <p:nvPr/>
        </p:nvSpPr>
        <p:spPr>
          <a:xfrm>
            <a:off x="11124720" y="7556400"/>
            <a:ext cx="6966000" cy="1999800"/>
          </a:xfrm>
          <a:custGeom>
            <a:avLst/>
            <a:gdLst/>
            <a:ahLst/>
            <a:rect l="l" t="t" r="r" b="b"/>
            <a:pathLst>
              <a:path w="6966363" h="2000130">
                <a:moveTo>
                  <a:pt x="0" y="0"/>
                </a:moveTo>
                <a:lnTo>
                  <a:pt x="6966363" y="0"/>
                </a:lnTo>
                <a:lnTo>
                  <a:pt x="6966363" y="2000131"/>
                </a:lnTo>
                <a:lnTo>
                  <a:pt x="0" y="2000131"/>
                </a:lnTo>
                <a:lnTo>
                  <a:pt x="0" y="0"/>
                </a:lnTo>
                <a:close/>
              </a:path>
            </a:pathLst>
          </a:custGeom>
          <a:blipFill rotWithShape="0">
            <a:blip r:embed="rId3"/>
            <a:srcRect/>
            <a:stretch/>
          </a:blipFill>
          <a:ln w="0">
            <a:noFill/>
          </a:ln>
        </p:spPr>
        <p:style>
          <a:lnRef idx="0"/>
          <a:fillRef idx="0"/>
          <a:effectRef idx="0"/>
          <a:fontRef idx="minor"/>
        </p:style>
      </p:sp>
      <p:sp>
        <p:nvSpPr>
          <p:cNvPr id="231" name="TextBox 6"/>
          <p:cNvSpPr/>
          <p:nvPr/>
        </p:nvSpPr>
        <p:spPr>
          <a:xfrm>
            <a:off x="1028880" y="490680"/>
            <a:ext cx="551124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2. From TXT to CSV:</a:t>
            </a:r>
            <a:endParaRPr b="0" lang="en-US" sz="3200" spc="-1" strike="noStrike">
              <a:latin typeface="Arial"/>
            </a:endParaRPr>
          </a:p>
        </p:txBody>
      </p:sp>
      <p:sp>
        <p:nvSpPr>
          <p:cNvPr id="232" name="TextBox 7"/>
          <p:cNvSpPr/>
          <p:nvPr/>
        </p:nvSpPr>
        <p:spPr>
          <a:xfrm>
            <a:off x="1028880" y="1540800"/>
            <a:ext cx="16410960" cy="88812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2500" spc="-1" strike="noStrike">
                <a:solidFill>
                  <a:srgbClr val="000000"/>
                </a:solidFill>
                <a:latin typeface="Atkinson Hyperlegible"/>
              </a:rPr>
              <a:t>There are two main ways to convert Text files to CSV, which are manual and by Python code. </a:t>
            </a:r>
            <a:endParaRPr b="0" lang="en-US" sz="2500" spc="-1" strike="noStrike">
              <a:latin typeface="Arial"/>
            </a:endParaRPr>
          </a:p>
          <a:p>
            <a:pPr>
              <a:lnSpc>
                <a:spcPts val="3498"/>
              </a:lnSpc>
              <a:buNone/>
            </a:pPr>
            <a:endParaRPr b="0" lang="en-US" sz="2500" spc="-1" strike="noStrike">
              <a:latin typeface="Arial"/>
            </a:endParaRPr>
          </a:p>
        </p:txBody>
      </p:sp>
      <p:sp>
        <p:nvSpPr>
          <p:cNvPr id="233" name="TextBox 8"/>
          <p:cNvSpPr/>
          <p:nvPr/>
        </p:nvSpPr>
        <p:spPr>
          <a:xfrm>
            <a:off x="1172880" y="2334600"/>
            <a:ext cx="865656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a) Manual Conversion of Text Files to CSV:</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34" name="Freeform 2"/>
          <p:cNvSpPr/>
          <p:nvPr/>
        </p:nvSpPr>
        <p:spPr>
          <a:xfrm>
            <a:off x="2531520" y="4414320"/>
            <a:ext cx="13204080" cy="5027760"/>
          </a:xfrm>
          <a:custGeom>
            <a:avLst/>
            <a:gdLst/>
            <a:ahLst/>
            <a:rect l="l" t="t" r="r" b="b"/>
            <a:pathLst>
              <a:path w="13204611" h="5028090">
                <a:moveTo>
                  <a:pt x="0" y="0"/>
                </a:moveTo>
                <a:lnTo>
                  <a:pt x="13204611" y="0"/>
                </a:lnTo>
                <a:lnTo>
                  <a:pt x="13204611" y="5028091"/>
                </a:lnTo>
                <a:lnTo>
                  <a:pt x="0" y="5028091"/>
                </a:lnTo>
                <a:lnTo>
                  <a:pt x="0" y="0"/>
                </a:lnTo>
                <a:close/>
              </a:path>
            </a:pathLst>
          </a:custGeom>
          <a:blipFill rotWithShape="0">
            <a:blip r:embed="rId1"/>
            <a:srcRect/>
            <a:stretch/>
          </a:blipFill>
          <a:ln w="0">
            <a:noFill/>
          </a:ln>
        </p:spPr>
        <p:style>
          <a:lnRef idx="0"/>
          <a:fillRef idx="0"/>
          <a:effectRef idx="0"/>
          <a:fontRef idx="minor"/>
        </p:style>
      </p:sp>
      <p:sp>
        <p:nvSpPr>
          <p:cNvPr id="235" name="TextBox 3"/>
          <p:cNvSpPr/>
          <p:nvPr/>
        </p:nvSpPr>
        <p:spPr>
          <a:xfrm>
            <a:off x="1028880" y="547200"/>
            <a:ext cx="113504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b) Programatic Conversion of a Text File to a CSV File: </a:t>
            </a:r>
            <a:endParaRPr b="0" lang="en-US" sz="2800" spc="-1" strike="noStrike">
              <a:latin typeface="Arial"/>
            </a:endParaRPr>
          </a:p>
        </p:txBody>
      </p:sp>
      <p:sp>
        <p:nvSpPr>
          <p:cNvPr id="236" name="TextBox 4"/>
          <p:cNvSpPr/>
          <p:nvPr/>
        </p:nvSpPr>
        <p:spPr>
          <a:xfrm>
            <a:off x="1636920" y="1369440"/>
            <a:ext cx="5085720" cy="2559240"/>
          </a:xfrm>
          <a:prstGeom prst="rect">
            <a:avLst/>
          </a:prstGeom>
          <a:noFill/>
          <a:ln w="0">
            <a:noFill/>
          </a:ln>
        </p:spPr>
        <p:style>
          <a:lnRef idx="0"/>
          <a:fillRef idx="0"/>
          <a:effectRef idx="0"/>
          <a:fontRef idx="minor"/>
        </p:style>
        <p:txBody>
          <a:bodyPr lIns="0" rIns="0" tIns="0" bIns="0" anchor="t">
            <a:spAutoFit/>
          </a:bodyPr>
          <a:p>
            <a:pPr lvl="1" marL="518040" indent="-259200">
              <a:lnSpc>
                <a:spcPts val="3359"/>
              </a:lnSpc>
              <a:buClr>
                <a:srgbClr val="000000"/>
              </a:buClr>
              <a:buFont typeface="Arial"/>
              <a:buChar char="•"/>
            </a:pPr>
            <a:r>
              <a:rPr b="0" lang="en-US" sz="2400" spc="-1" strike="noStrike">
                <a:solidFill>
                  <a:srgbClr val="000000"/>
                </a:solidFill>
                <a:latin typeface="Atkinson Hyperlegible"/>
              </a:rPr>
              <a:t>Import the csv module:</a:t>
            </a:r>
            <a:endParaRPr b="0" lang="en-US" sz="2400" spc="-1" strike="noStrike">
              <a:latin typeface="Arial"/>
            </a:endParaRPr>
          </a:p>
          <a:p>
            <a:pPr lvl="1" marL="518040" indent="-259200">
              <a:lnSpc>
                <a:spcPts val="3359"/>
              </a:lnSpc>
              <a:buClr>
                <a:srgbClr val="000000"/>
              </a:buClr>
              <a:buFont typeface="Arial"/>
              <a:buChar char="•"/>
            </a:pPr>
            <a:r>
              <a:rPr b="0" lang="en-US" sz="2400" spc="-1" strike="noStrike">
                <a:solidFill>
                  <a:srgbClr val="000000"/>
                </a:solidFill>
                <a:latin typeface="Atkinson Hyperlegible"/>
              </a:rPr>
              <a:t>Open the text file:</a:t>
            </a:r>
            <a:endParaRPr b="0" lang="en-US" sz="2400" spc="-1" strike="noStrike">
              <a:latin typeface="Arial"/>
            </a:endParaRPr>
          </a:p>
          <a:p>
            <a:pPr lvl="1" marL="518040" indent="-259200">
              <a:lnSpc>
                <a:spcPts val="3359"/>
              </a:lnSpc>
              <a:buClr>
                <a:srgbClr val="000000"/>
              </a:buClr>
              <a:buFont typeface="Arial"/>
              <a:buChar char="•"/>
            </a:pPr>
            <a:r>
              <a:rPr b="0" lang="en-US" sz="2400" spc="-1" strike="noStrike">
                <a:solidFill>
                  <a:srgbClr val="000000"/>
                </a:solidFill>
                <a:latin typeface="Atkinson Hyperlegible"/>
              </a:rPr>
              <a:t>Open the CSV file: </a:t>
            </a:r>
            <a:endParaRPr b="0" lang="en-US" sz="2400" spc="-1" strike="noStrike">
              <a:latin typeface="Arial"/>
            </a:endParaRPr>
          </a:p>
          <a:p>
            <a:pPr lvl="1" marL="518040" indent="-259200">
              <a:lnSpc>
                <a:spcPts val="3359"/>
              </a:lnSpc>
              <a:buClr>
                <a:srgbClr val="000000"/>
              </a:buClr>
              <a:buFont typeface="Arial"/>
              <a:buChar char="•"/>
            </a:pPr>
            <a:r>
              <a:rPr b="0" lang="en-US" sz="2400" spc="-1" strike="noStrike">
                <a:solidFill>
                  <a:srgbClr val="000000"/>
                </a:solidFill>
                <a:latin typeface="Atkinson Hyperlegible"/>
              </a:rPr>
              <a:t>Create a CSV writer object:</a:t>
            </a:r>
            <a:endParaRPr b="0" lang="en-US" sz="2400" spc="-1" strike="noStrike">
              <a:latin typeface="Arial"/>
            </a:endParaRPr>
          </a:p>
          <a:p>
            <a:pPr lvl="1" marL="518040" indent="-259200">
              <a:lnSpc>
                <a:spcPts val="3359"/>
              </a:lnSpc>
              <a:buClr>
                <a:srgbClr val="000000"/>
              </a:buClr>
              <a:buFont typeface="Arial"/>
              <a:buChar char="•"/>
            </a:pPr>
            <a:r>
              <a:rPr b="0" lang="en-US" sz="2400" spc="-1" strike="noStrike">
                <a:solidFill>
                  <a:srgbClr val="000000"/>
                </a:solidFill>
                <a:latin typeface="Atkinson Hyperlegible"/>
              </a:rPr>
              <a:t>Loop through the text file</a:t>
            </a:r>
            <a:endParaRPr b="0" lang="en-US" sz="2400" spc="-1" strike="noStrike">
              <a:latin typeface="Arial"/>
            </a:endParaRPr>
          </a:p>
          <a:p>
            <a:pPr lvl="1" marL="518040" indent="-259200">
              <a:lnSpc>
                <a:spcPts val="3359"/>
              </a:lnSpc>
              <a:buClr>
                <a:srgbClr val="000000"/>
              </a:buClr>
              <a:buFont typeface="Arial"/>
              <a:buChar char="•"/>
            </a:pPr>
            <a:r>
              <a:rPr b="0" lang="en-US" sz="2400" spc="-1" strike="noStrike">
                <a:solidFill>
                  <a:srgbClr val="000000"/>
                </a:solidFill>
                <a:latin typeface="Atkinson Hyperlegible"/>
              </a:rPr>
              <a:t>Close the files: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60" name="Freeform 2"/>
          <p:cNvSpPr/>
          <p:nvPr/>
        </p:nvSpPr>
        <p:spPr>
          <a:xfrm>
            <a:off x="10948680" y="387000"/>
            <a:ext cx="6897960" cy="2899440"/>
          </a:xfrm>
          <a:custGeom>
            <a:avLst/>
            <a:gdLst/>
            <a:ahLst/>
            <a:rect l="l" t="t" r="r" b="b"/>
            <a:pathLst>
              <a:path w="6898353" h="2899945">
                <a:moveTo>
                  <a:pt x="0" y="0"/>
                </a:moveTo>
                <a:lnTo>
                  <a:pt x="6898353" y="0"/>
                </a:lnTo>
                <a:lnTo>
                  <a:pt x="6898353" y="2899945"/>
                </a:lnTo>
                <a:lnTo>
                  <a:pt x="0" y="2899945"/>
                </a:lnTo>
                <a:lnTo>
                  <a:pt x="0" y="0"/>
                </a:lnTo>
                <a:close/>
              </a:path>
            </a:pathLst>
          </a:custGeom>
          <a:blipFill rotWithShape="0">
            <a:blip r:embed="rId1"/>
            <a:srcRect/>
            <a:stretch/>
          </a:blipFill>
          <a:ln w="0">
            <a:noFill/>
          </a:ln>
        </p:spPr>
        <p:style>
          <a:lnRef idx="0"/>
          <a:fillRef idx="0"/>
          <a:effectRef idx="0"/>
          <a:fontRef idx="minor"/>
        </p:style>
      </p:sp>
      <p:sp>
        <p:nvSpPr>
          <p:cNvPr id="61" name="Freeform 3"/>
          <p:cNvSpPr/>
          <p:nvPr/>
        </p:nvSpPr>
        <p:spPr>
          <a:xfrm>
            <a:off x="6478560" y="3286800"/>
            <a:ext cx="7542000" cy="3908160"/>
          </a:xfrm>
          <a:custGeom>
            <a:avLst/>
            <a:gdLst/>
            <a:ahLst/>
            <a:rect l="l" t="t" r="r" b="b"/>
            <a:pathLst>
              <a:path w="7542394" h="3908657">
                <a:moveTo>
                  <a:pt x="0" y="0"/>
                </a:moveTo>
                <a:lnTo>
                  <a:pt x="7542394" y="0"/>
                </a:lnTo>
                <a:lnTo>
                  <a:pt x="7542394" y="3908658"/>
                </a:lnTo>
                <a:lnTo>
                  <a:pt x="0" y="3908658"/>
                </a:lnTo>
                <a:lnTo>
                  <a:pt x="0" y="0"/>
                </a:lnTo>
                <a:close/>
              </a:path>
            </a:pathLst>
          </a:custGeom>
          <a:blipFill rotWithShape="0">
            <a:blip r:embed="rId2"/>
            <a:srcRect/>
            <a:stretch/>
          </a:blipFill>
          <a:ln w="0">
            <a:noFill/>
          </a:ln>
        </p:spPr>
        <p:style>
          <a:lnRef idx="0"/>
          <a:fillRef idx="0"/>
          <a:effectRef idx="0"/>
          <a:fontRef idx="minor"/>
        </p:style>
      </p:sp>
      <p:sp>
        <p:nvSpPr>
          <p:cNvPr id="62" name="Freeform 4"/>
          <p:cNvSpPr/>
          <p:nvPr/>
        </p:nvSpPr>
        <p:spPr>
          <a:xfrm>
            <a:off x="9144000" y="7195320"/>
            <a:ext cx="8442000" cy="1166400"/>
          </a:xfrm>
          <a:custGeom>
            <a:avLst/>
            <a:gdLst/>
            <a:ahLst/>
            <a:rect l="l" t="t" r="r" b="b"/>
            <a:pathLst>
              <a:path w="8442275" h="1166819">
                <a:moveTo>
                  <a:pt x="0" y="0"/>
                </a:moveTo>
                <a:lnTo>
                  <a:pt x="8442275" y="0"/>
                </a:lnTo>
                <a:lnTo>
                  <a:pt x="8442275" y="1166818"/>
                </a:lnTo>
                <a:lnTo>
                  <a:pt x="0" y="1166818"/>
                </a:lnTo>
                <a:lnTo>
                  <a:pt x="0" y="0"/>
                </a:lnTo>
                <a:close/>
              </a:path>
            </a:pathLst>
          </a:custGeom>
          <a:blipFill rotWithShape="0">
            <a:blip r:embed="rId3"/>
            <a:srcRect/>
            <a:stretch/>
          </a:blipFill>
          <a:ln w="0">
            <a:noFill/>
          </a:ln>
        </p:spPr>
        <p:style>
          <a:lnRef idx="0"/>
          <a:fillRef idx="0"/>
          <a:effectRef idx="0"/>
          <a:fontRef idx="minor"/>
        </p:style>
      </p:sp>
      <p:sp>
        <p:nvSpPr>
          <p:cNvPr id="63" name="Freeform 5"/>
          <p:cNvSpPr/>
          <p:nvPr/>
        </p:nvSpPr>
        <p:spPr>
          <a:xfrm>
            <a:off x="343440" y="8362440"/>
            <a:ext cx="9195480" cy="1843560"/>
          </a:xfrm>
          <a:custGeom>
            <a:avLst/>
            <a:gdLst/>
            <a:ahLst/>
            <a:rect l="l" t="t" r="r" b="b"/>
            <a:pathLst>
              <a:path w="9196000" h="1843868">
                <a:moveTo>
                  <a:pt x="0" y="0"/>
                </a:moveTo>
                <a:lnTo>
                  <a:pt x="9196001" y="0"/>
                </a:lnTo>
                <a:lnTo>
                  <a:pt x="9196001" y="1843868"/>
                </a:lnTo>
                <a:lnTo>
                  <a:pt x="0" y="1843868"/>
                </a:lnTo>
                <a:lnTo>
                  <a:pt x="0" y="0"/>
                </a:lnTo>
                <a:close/>
              </a:path>
            </a:pathLst>
          </a:custGeom>
          <a:blipFill rotWithShape="0">
            <a:blip r:embed="rId4"/>
            <a:srcRect/>
            <a:stretch/>
          </a:blipFill>
          <a:ln w="0">
            <a:noFill/>
          </a:ln>
        </p:spPr>
        <p:style>
          <a:lnRef idx="0"/>
          <a:fillRef idx="0"/>
          <a:effectRef idx="0"/>
          <a:fontRef idx="minor"/>
        </p:style>
      </p:sp>
      <p:sp>
        <p:nvSpPr>
          <p:cNvPr id="64" name="TextBox 6"/>
          <p:cNvSpPr/>
          <p:nvPr/>
        </p:nvSpPr>
        <p:spPr>
          <a:xfrm>
            <a:off x="588240" y="490680"/>
            <a:ext cx="702468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Installing Jupyter Notebook</a:t>
            </a:r>
            <a:endParaRPr b="0" lang="en-US" sz="3200" spc="-1" strike="noStrike">
              <a:latin typeface="Arial"/>
            </a:endParaRPr>
          </a:p>
        </p:txBody>
      </p:sp>
      <p:sp>
        <p:nvSpPr>
          <p:cNvPr id="65" name="TextBox 7"/>
          <p:cNvSpPr/>
          <p:nvPr/>
        </p:nvSpPr>
        <p:spPr>
          <a:xfrm>
            <a:off x="533520" y="1810800"/>
            <a:ext cx="6122160" cy="461880"/>
          </a:xfrm>
          <a:prstGeom prst="rect">
            <a:avLst/>
          </a:prstGeom>
          <a:noFill/>
          <a:ln w="0">
            <a:noFill/>
          </a:ln>
        </p:spPr>
        <p:style>
          <a:lnRef idx="0"/>
          <a:fillRef idx="0"/>
          <a:effectRef idx="0"/>
          <a:fontRef idx="minor"/>
        </p:style>
        <p:txBody>
          <a:bodyPr lIns="0" rIns="0" tIns="0" bIns="0" anchor="t">
            <a:spAutoFit/>
          </a:bodyPr>
          <a:p>
            <a:pPr algn="ctr">
              <a:lnSpc>
                <a:spcPts val="3640"/>
              </a:lnSpc>
              <a:buNone/>
            </a:pPr>
            <a:r>
              <a:rPr b="0" lang="en-US" sz="2600" spc="-1" strike="noStrike">
                <a:solidFill>
                  <a:srgbClr val="000000"/>
                </a:solidFill>
                <a:latin typeface="Atkinson Hyperlegible"/>
              </a:rPr>
              <a:t>1. Installing Anaconda Distribution:</a:t>
            </a:r>
            <a:endParaRPr b="0" lang="en-US" sz="2600" spc="-1" strike="noStrike">
              <a:latin typeface="Arial"/>
            </a:endParaRPr>
          </a:p>
        </p:txBody>
      </p:sp>
      <p:sp>
        <p:nvSpPr>
          <p:cNvPr id="66" name="TextBox 8"/>
          <p:cNvSpPr/>
          <p:nvPr/>
        </p:nvSpPr>
        <p:spPr>
          <a:xfrm>
            <a:off x="1028880" y="2431440"/>
            <a:ext cx="486180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pPr>
            <a:r>
              <a:rPr b="0" lang="en-US" sz="2700" spc="-1" strike="noStrike">
                <a:solidFill>
                  <a:srgbClr val="000000"/>
                </a:solidFill>
                <a:latin typeface="Atkinson Hyperlegible"/>
              </a:rPr>
              <a:t>2. Opening Anaconda Navigator:</a:t>
            </a:r>
            <a:endParaRPr b="0" lang="en-US" sz="2700" spc="-1" strike="noStrike">
              <a:latin typeface="Arial"/>
            </a:endParaRPr>
          </a:p>
        </p:txBody>
      </p:sp>
      <p:sp>
        <p:nvSpPr>
          <p:cNvPr id="67" name="TextBox 9"/>
          <p:cNvSpPr/>
          <p:nvPr/>
        </p:nvSpPr>
        <p:spPr>
          <a:xfrm>
            <a:off x="1028880" y="3229560"/>
            <a:ext cx="420228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tabLst>
                <a:tab algn="l" pos="0"/>
              </a:tabLst>
            </a:pPr>
            <a:r>
              <a:rPr b="0" lang="en-US" sz="2700" spc="-1" strike="noStrike">
                <a:solidFill>
                  <a:srgbClr val="000000"/>
                </a:solidFill>
                <a:latin typeface="Atkinson Hyperlegible"/>
              </a:rPr>
              <a:t>3. Creating a new notebook:</a:t>
            </a:r>
            <a:endParaRPr b="0" lang="en-US" sz="2700" spc="-1" strike="noStrike">
              <a:latin typeface="Arial"/>
            </a:endParaRPr>
          </a:p>
        </p:txBody>
      </p:sp>
      <p:sp>
        <p:nvSpPr>
          <p:cNvPr id="68" name="TextBox 10"/>
          <p:cNvSpPr/>
          <p:nvPr/>
        </p:nvSpPr>
        <p:spPr>
          <a:xfrm>
            <a:off x="1028880" y="4027680"/>
            <a:ext cx="236664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tabLst>
                <a:tab algn="l" pos="0"/>
              </a:tabLst>
            </a:pPr>
            <a:r>
              <a:rPr b="0" lang="en-US" sz="2700" spc="-1" strike="noStrike">
                <a:solidFill>
                  <a:srgbClr val="000000"/>
                </a:solidFill>
                <a:latin typeface="Atkinson Hyperlegible"/>
              </a:rPr>
              <a:t>4. Writing code:</a:t>
            </a:r>
            <a:endParaRPr b="0" lang="en-US" sz="2700" spc="-1" strike="noStrike">
              <a:latin typeface="Arial"/>
            </a:endParaRPr>
          </a:p>
        </p:txBody>
      </p:sp>
      <p:sp>
        <p:nvSpPr>
          <p:cNvPr id="69" name="TextBox 11"/>
          <p:cNvSpPr/>
          <p:nvPr/>
        </p:nvSpPr>
        <p:spPr>
          <a:xfrm>
            <a:off x="1028880" y="4686480"/>
            <a:ext cx="368748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pPr>
            <a:r>
              <a:rPr b="0" lang="en-US" sz="2700" spc="-1" strike="noStrike">
                <a:solidFill>
                  <a:srgbClr val="000000"/>
                </a:solidFill>
                <a:latin typeface="Atkinson Hyperlegible"/>
              </a:rPr>
              <a:t>5. Saving your notebook:</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37" name="Freeform 2"/>
          <p:cNvSpPr/>
          <p:nvPr/>
        </p:nvSpPr>
        <p:spPr>
          <a:xfrm>
            <a:off x="6138720" y="5601960"/>
            <a:ext cx="11903760" cy="3705840"/>
          </a:xfrm>
          <a:custGeom>
            <a:avLst/>
            <a:gdLst/>
            <a:ahLst/>
            <a:rect l="l" t="t" r="r" b="b"/>
            <a:pathLst>
              <a:path w="11904181" h="3706158">
                <a:moveTo>
                  <a:pt x="0" y="0"/>
                </a:moveTo>
                <a:lnTo>
                  <a:pt x="11904181" y="0"/>
                </a:lnTo>
                <a:lnTo>
                  <a:pt x="11904181" y="3706158"/>
                </a:lnTo>
                <a:lnTo>
                  <a:pt x="0" y="3706158"/>
                </a:lnTo>
                <a:lnTo>
                  <a:pt x="0" y="0"/>
                </a:lnTo>
                <a:close/>
              </a:path>
            </a:pathLst>
          </a:custGeom>
          <a:blipFill rotWithShape="0">
            <a:blip r:embed="rId1"/>
            <a:srcRect/>
            <a:stretch/>
          </a:blipFill>
          <a:ln w="0">
            <a:noFill/>
          </a:ln>
        </p:spPr>
        <p:style>
          <a:lnRef idx="0"/>
          <a:fillRef idx="0"/>
          <a:effectRef idx="0"/>
          <a:fontRef idx="minor"/>
        </p:style>
      </p:sp>
      <p:sp>
        <p:nvSpPr>
          <p:cNvPr id="238" name="TextBox 3"/>
          <p:cNvSpPr/>
          <p:nvPr/>
        </p:nvSpPr>
        <p:spPr>
          <a:xfrm>
            <a:off x="914400" y="490680"/>
            <a:ext cx="611532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3. From CSV to Txt: </a:t>
            </a:r>
            <a:endParaRPr b="0" lang="en-US" sz="3200" spc="-1" strike="noStrike">
              <a:latin typeface="Arial"/>
            </a:endParaRPr>
          </a:p>
        </p:txBody>
      </p:sp>
      <p:sp>
        <p:nvSpPr>
          <p:cNvPr id="239" name="TextBox 4"/>
          <p:cNvSpPr/>
          <p:nvPr/>
        </p:nvSpPr>
        <p:spPr>
          <a:xfrm>
            <a:off x="1190520" y="1235880"/>
            <a:ext cx="15906240" cy="92412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To convert CSV file to TXT file, we will go through the main steps as in the conversion from TXT to CSV with some modifications.</a:t>
            </a:r>
            <a:endParaRPr b="0" lang="en-US" sz="2600" spc="-1" strike="noStrike">
              <a:latin typeface="Arial"/>
            </a:endParaRPr>
          </a:p>
        </p:txBody>
      </p:sp>
      <p:sp>
        <p:nvSpPr>
          <p:cNvPr id="240" name="TextBox 5"/>
          <p:cNvSpPr/>
          <p:nvPr/>
        </p:nvSpPr>
        <p:spPr>
          <a:xfrm>
            <a:off x="1190520" y="2555280"/>
            <a:ext cx="10419120" cy="2665080"/>
          </a:xfrm>
          <a:prstGeom prst="rect">
            <a:avLst/>
          </a:prstGeom>
          <a:noFill/>
          <a:ln w="0">
            <a:noFill/>
          </a:ln>
        </p:spPr>
        <p:style>
          <a:lnRef idx="0"/>
          <a:fillRef idx="0"/>
          <a:effectRef idx="0"/>
          <a:fontRef idx="minor"/>
        </p:style>
        <p:txBody>
          <a:bodyPr lIns="0" rIns="0" tIns="0" bIns="0" anchor="t">
            <a:spAutoFit/>
          </a:bodyPr>
          <a:p>
            <a:pPr lvl="1" marL="539640" indent="-270000">
              <a:lnSpc>
                <a:spcPts val="3498"/>
              </a:lnSpc>
              <a:buClr>
                <a:srgbClr val="000000"/>
              </a:buClr>
              <a:buFont typeface="Arial"/>
              <a:buChar char="•"/>
            </a:pPr>
            <a:r>
              <a:rPr b="0" lang="en-US" sz="2500" spc="-1" strike="noStrike">
                <a:solidFill>
                  <a:srgbClr val="000000"/>
                </a:solidFill>
                <a:latin typeface="Atkinson Hyperlegible"/>
              </a:rPr>
              <a:t>Open the CSV file.</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Identify the delimiter used in the CSV file to separate each value. </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Replace the delimiter in the CSV file with another to make the TXT file.</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Save the file with a .txt file extension.</a:t>
            </a:r>
            <a:endParaRPr b="0" lang="en-US" sz="2500" spc="-1" strike="noStrike">
              <a:latin typeface="Arial"/>
            </a:endParaRPr>
          </a:p>
        </p:txBody>
      </p:sp>
      <p:sp>
        <p:nvSpPr>
          <p:cNvPr id="241" name="TextBox 6"/>
          <p:cNvSpPr/>
          <p:nvPr/>
        </p:nvSpPr>
        <p:spPr>
          <a:xfrm>
            <a:off x="1190520" y="4672800"/>
            <a:ext cx="846252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In Python, perform the following steps: </a:t>
            </a:r>
            <a:endParaRPr b="0" lang="en-US" sz="2800" spc="-1" strike="noStrike">
              <a:latin typeface="Arial"/>
            </a:endParaRPr>
          </a:p>
        </p:txBody>
      </p:sp>
      <p:sp>
        <p:nvSpPr>
          <p:cNvPr id="242" name="TextBox 7"/>
          <p:cNvSpPr/>
          <p:nvPr/>
        </p:nvSpPr>
        <p:spPr>
          <a:xfrm>
            <a:off x="1503720" y="5554440"/>
            <a:ext cx="4501440" cy="3111840"/>
          </a:xfrm>
          <a:prstGeom prst="rect">
            <a:avLst/>
          </a:prstGeom>
          <a:noFill/>
          <a:ln w="0">
            <a:noFill/>
          </a:ln>
        </p:spPr>
        <p:style>
          <a:lnRef idx="0"/>
          <a:fillRef idx="0"/>
          <a:effectRef idx="0"/>
          <a:fontRef idx="minor"/>
        </p:style>
        <p:txBody>
          <a:bodyPr lIns="0" rIns="0" tIns="0" bIns="0" anchor="t">
            <a:spAutoFit/>
          </a:bodyPr>
          <a:p>
            <a:pPr lvl="1" marL="539640" indent="-270000">
              <a:lnSpc>
                <a:spcPts val="3501"/>
              </a:lnSpc>
              <a:buClr>
                <a:srgbClr val="000000"/>
              </a:buClr>
              <a:buFont typeface="Arial"/>
              <a:buChar char="•"/>
            </a:pPr>
            <a:r>
              <a:rPr b="0" lang="en-US" sz="2500" spc="-1" strike="noStrike">
                <a:solidFill>
                  <a:srgbClr val="000000"/>
                </a:solidFill>
                <a:latin typeface="Atkinson Hyperlegible"/>
              </a:rPr>
              <a:t> </a:t>
            </a:r>
            <a:r>
              <a:rPr b="0" lang="en-US" sz="2500" spc="-1" strike="noStrike">
                <a:solidFill>
                  <a:srgbClr val="000000"/>
                </a:solidFill>
                <a:latin typeface="Atkinson Hyperlegible"/>
              </a:rPr>
              <a:t>Open the CSV file:</a:t>
            </a:r>
            <a:endParaRPr b="0" lang="en-US" sz="2500" spc="-1" strike="noStrike">
              <a:latin typeface="Arial"/>
            </a:endParaRPr>
          </a:p>
          <a:p>
            <a:pPr lvl="1" marL="539640" indent="-270000">
              <a:lnSpc>
                <a:spcPts val="3501"/>
              </a:lnSpc>
              <a:buClr>
                <a:srgbClr val="000000"/>
              </a:buClr>
              <a:buFont typeface="Arial"/>
              <a:buChar char="•"/>
            </a:pPr>
            <a:r>
              <a:rPr b="0" lang="en-US" sz="2500" spc="-1" strike="noStrike">
                <a:solidFill>
                  <a:srgbClr val="000000"/>
                </a:solidFill>
                <a:latin typeface="Atkinson Hyperlegible"/>
              </a:rPr>
              <a:t>Open the text file:</a:t>
            </a:r>
            <a:endParaRPr b="0" lang="en-US" sz="2500" spc="-1" strike="noStrike">
              <a:latin typeface="Arial"/>
            </a:endParaRPr>
          </a:p>
          <a:p>
            <a:pPr lvl="1" marL="539640" indent="-270000">
              <a:lnSpc>
                <a:spcPts val="3501"/>
              </a:lnSpc>
              <a:buClr>
                <a:srgbClr val="000000"/>
              </a:buClr>
              <a:buFont typeface="Arial"/>
              <a:buChar char="•"/>
            </a:pPr>
            <a:r>
              <a:rPr b="0" lang="en-US" sz="2500" spc="-1" strike="noStrike">
                <a:solidFill>
                  <a:srgbClr val="000000"/>
                </a:solidFill>
                <a:latin typeface="Atkinson Hyperlegible"/>
              </a:rPr>
              <a:t> </a:t>
            </a:r>
            <a:r>
              <a:rPr b="0" lang="en-US" sz="2500" spc="-1" strike="noStrike">
                <a:solidFill>
                  <a:srgbClr val="000000"/>
                </a:solidFill>
                <a:latin typeface="Atkinson Hyperlegible"/>
              </a:rPr>
              <a:t>Create a CSV reader object:</a:t>
            </a:r>
            <a:endParaRPr b="0" lang="en-US" sz="2500" spc="-1" strike="noStrike">
              <a:latin typeface="Arial"/>
            </a:endParaRPr>
          </a:p>
          <a:p>
            <a:pPr lvl="1" marL="539640" indent="-270000">
              <a:lnSpc>
                <a:spcPts val="3501"/>
              </a:lnSpc>
              <a:buClr>
                <a:srgbClr val="000000"/>
              </a:buClr>
              <a:buFont typeface="Arial"/>
              <a:buChar char="•"/>
            </a:pPr>
            <a:r>
              <a:rPr b="0" lang="en-US" sz="2500" spc="-1" strike="noStrike">
                <a:solidFill>
                  <a:srgbClr val="000000"/>
                </a:solidFill>
                <a:latin typeface="Atkinson Hyperlegible"/>
              </a:rPr>
              <a:t>Loop through the CSV file: </a:t>
            </a:r>
            <a:endParaRPr b="0" lang="en-US" sz="2500" spc="-1" strike="noStrike">
              <a:latin typeface="Arial"/>
            </a:endParaRPr>
          </a:p>
          <a:p>
            <a:pPr lvl="1" marL="539640" indent="-270000">
              <a:lnSpc>
                <a:spcPts val="3501"/>
              </a:lnSpc>
              <a:buClr>
                <a:srgbClr val="000000"/>
              </a:buClr>
              <a:buFont typeface="Arial"/>
              <a:buChar char="•"/>
            </a:pPr>
            <a:r>
              <a:rPr b="0" lang="en-US" sz="2500" spc="-1" strike="noStrike">
                <a:solidFill>
                  <a:srgbClr val="000000"/>
                </a:solidFill>
                <a:latin typeface="Atkinson Hyperlegible"/>
              </a:rPr>
              <a:t>Close the files: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43" name="Freeform 2"/>
          <p:cNvSpPr/>
          <p:nvPr/>
        </p:nvSpPr>
        <p:spPr>
          <a:xfrm>
            <a:off x="1036800" y="6148080"/>
            <a:ext cx="10889280" cy="1658880"/>
          </a:xfrm>
          <a:custGeom>
            <a:avLst/>
            <a:gdLst/>
            <a:ahLst/>
            <a:rect l="l" t="t" r="r" b="b"/>
            <a:pathLst>
              <a:path w="10889640" h="1659220">
                <a:moveTo>
                  <a:pt x="0" y="0"/>
                </a:moveTo>
                <a:lnTo>
                  <a:pt x="10889640" y="0"/>
                </a:lnTo>
                <a:lnTo>
                  <a:pt x="10889640" y="1659220"/>
                </a:lnTo>
                <a:lnTo>
                  <a:pt x="0" y="1659220"/>
                </a:lnTo>
                <a:lnTo>
                  <a:pt x="0" y="0"/>
                </a:lnTo>
                <a:close/>
              </a:path>
            </a:pathLst>
          </a:custGeom>
          <a:blipFill rotWithShape="0">
            <a:blip r:embed="rId1"/>
            <a:srcRect/>
            <a:stretch/>
          </a:blipFill>
          <a:ln w="0">
            <a:noFill/>
          </a:ln>
        </p:spPr>
        <p:style>
          <a:lnRef idx="0"/>
          <a:fillRef idx="0"/>
          <a:effectRef idx="0"/>
          <a:fontRef idx="minor"/>
        </p:style>
      </p:sp>
      <p:sp>
        <p:nvSpPr>
          <p:cNvPr id="244" name="Freeform 3"/>
          <p:cNvSpPr/>
          <p:nvPr/>
        </p:nvSpPr>
        <p:spPr>
          <a:xfrm>
            <a:off x="228600" y="9010440"/>
            <a:ext cx="7130880" cy="1094760"/>
          </a:xfrm>
          <a:custGeom>
            <a:avLst/>
            <a:gdLst/>
            <a:ahLst/>
            <a:rect l="l" t="t" r="r" b="b"/>
            <a:pathLst>
              <a:path w="7131162" h="1095209">
                <a:moveTo>
                  <a:pt x="0" y="0"/>
                </a:moveTo>
                <a:lnTo>
                  <a:pt x="7131162" y="0"/>
                </a:lnTo>
                <a:lnTo>
                  <a:pt x="7131162" y="1095209"/>
                </a:lnTo>
                <a:lnTo>
                  <a:pt x="0" y="1095209"/>
                </a:lnTo>
                <a:lnTo>
                  <a:pt x="0" y="0"/>
                </a:lnTo>
                <a:close/>
              </a:path>
            </a:pathLst>
          </a:custGeom>
          <a:blipFill rotWithShape="0">
            <a:blip r:embed="rId2"/>
            <a:srcRect/>
            <a:stretch/>
          </a:blipFill>
          <a:ln w="0">
            <a:noFill/>
          </a:ln>
        </p:spPr>
        <p:style>
          <a:lnRef idx="0"/>
          <a:fillRef idx="0"/>
          <a:effectRef idx="0"/>
          <a:fontRef idx="minor"/>
        </p:style>
      </p:sp>
      <p:sp>
        <p:nvSpPr>
          <p:cNvPr id="245" name="Freeform 4"/>
          <p:cNvSpPr/>
          <p:nvPr/>
        </p:nvSpPr>
        <p:spPr>
          <a:xfrm>
            <a:off x="11180160" y="7807320"/>
            <a:ext cx="6612480" cy="2405520"/>
          </a:xfrm>
          <a:custGeom>
            <a:avLst/>
            <a:gdLst/>
            <a:ahLst/>
            <a:rect l="l" t="t" r="r" b="b"/>
            <a:pathLst>
              <a:path w="6612664" h="2406016">
                <a:moveTo>
                  <a:pt x="0" y="0"/>
                </a:moveTo>
                <a:lnTo>
                  <a:pt x="6612665" y="0"/>
                </a:lnTo>
                <a:lnTo>
                  <a:pt x="6612665" y="2406016"/>
                </a:lnTo>
                <a:lnTo>
                  <a:pt x="0" y="2406016"/>
                </a:lnTo>
                <a:lnTo>
                  <a:pt x="0" y="0"/>
                </a:lnTo>
                <a:close/>
              </a:path>
            </a:pathLst>
          </a:custGeom>
          <a:blipFill rotWithShape="0">
            <a:blip r:embed="rId3"/>
            <a:srcRect/>
            <a:stretch/>
          </a:blipFill>
          <a:ln w="0">
            <a:noFill/>
          </a:ln>
        </p:spPr>
        <p:style>
          <a:lnRef idx="0"/>
          <a:fillRef idx="0"/>
          <a:effectRef idx="0"/>
          <a:fontRef idx="minor"/>
        </p:style>
      </p:sp>
      <p:sp>
        <p:nvSpPr>
          <p:cNvPr id="246" name="TextBox 5"/>
          <p:cNvSpPr/>
          <p:nvPr/>
        </p:nvSpPr>
        <p:spPr>
          <a:xfrm>
            <a:off x="457200" y="450720"/>
            <a:ext cx="567648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4000" spc="-1" strike="noStrike">
                <a:solidFill>
                  <a:srgbClr val="000000"/>
                </a:solidFill>
                <a:latin typeface="Atkinson Hyperlegible Bold"/>
              </a:rPr>
              <a:t>4. From JSON to TXT:</a:t>
            </a:r>
            <a:endParaRPr b="0" lang="en-US" sz="4000" spc="-1" strike="noStrike">
              <a:latin typeface="Arial"/>
            </a:endParaRPr>
          </a:p>
        </p:txBody>
      </p:sp>
      <p:sp>
        <p:nvSpPr>
          <p:cNvPr id="247" name="TextBox 6"/>
          <p:cNvSpPr/>
          <p:nvPr/>
        </p:nvSpPr>
        <p:spPr>
          <a:xfrm>
            <a:off x="1066680" y="1345680"/>
            <a:ext cx="6831720" cy="498240"/>
          </a:xfrm>
          <a:prstGeom prst="rect">
            <a:avLst/>
          </a:prstGeom>
          <a:noFill/>
          <a:ln w="0">
            <a:noFill/>
          </a:ln>
        </p:spPr>
        <p:style>
          <a:lnRef idx="0"/>
          <a:fillRef idx="0"/>
          <a:effectRef idx="0"/>
          <a:fontRef idx="minor"/>
        </p:style>
        <p:txBody>
          <a:bodyPr lIns="0" rIns="0" tIns="0" bIns="0" anchor="t">
            <a:spAutoFit/>
          </a:bodyPr>
          <a:p>
            <a:pPr algn="ctr">
              <a:lnSpc>
                <a:spcPts val="3920"/>
              </a:lnSpc>
              <a:buNone/>
            </a:pPr>
            <a:r>
              <a:rPr b="0" lang="en-US" sz="3600" spc="-1" strike="noStrike">
                <a:solidFill>
                  <a:srgbClr val="000000"/>
                </a:solidFill>
                <a:latin typeface="Atkinson Hyperlegible Bold"/>
              </a:rPr>
              <a:t>First, why is JSON important?</a:t>
            </a:r>
            <a:endParaRPr b="0" lang="en-US" sz="3600" spc="-1" strike="noStrike">
              <a:latin typeface="Arial"/>
            </a:endParaRPr>
          </a:p>
        </p:txBody>
      </p:sp>
      <p:sp>
        <p:nvSpPr>
          <p:cNvPr id="248" name="TextBox 7"/>
          <p:cNvSpPr/>
          <p:nvPr/>
        </p:nvSpPr>
        <p:spPr>
          <a:xfrm>
            <a:off x="2286000" y="2046240"/>
            <a:ext cx="16001640" cy="231084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3200" spc="-1" strike="noStrike">
                <a:solidFill>
                  <a:srgbClr val="000000"/>
                </a:solidFill>
                <a:latin typeface="Atkinson Hyperlegible"/>
              </a:rPr>
              <a:t>The majority of APIs return data either in JSON or in XML. JSON is much simpler to work with, at least in Python.</a:t>
            </a:r>
            <a:endParaRPr b="0" lang="en-US" sz="3200" spc="-1" strike="noStrike">
              <a:latin typeface="Arial"/>
            </a:endParaRPr>
          </a:p>
          <a:p>
            <a:pPr>
              <a:lnSpc>
                <a:spcPts val="3640"/>
              </a:lnSpc>
              <a:buNone/>
            </a:pPr>
            <a:endParaRPr b="0" lang="en-US" sz="3200" spc="-1" strike="noStrike">
              <a:latin typeface="Arial"/>
            </a:endParaRPr>
          </a:p>
          <a:p>
            <a:pPr>
              <a:lnSpc>
                <a:spcPts val="3640"/>
              </a:lnSpc>
              <a:buNone/>
            </a:pPr>
            <a:endParaRPr b="0" lang="en-US" sz="3200" spc="-1" strike="noStrike">
              <a:latin typeface="Arial"/>
            </a:endParaRPr>
          </a:p>
          <a:p>
            <a:pPr>
              <a:lnSpc>
                <a:spcPts val="3640"/>
              </a:lnSpc>
              <a:buNone/>
            </a:pPr>
            <a:endParaRPr b="0" lang="en-US" sz="3200" spc="-1" strike="noStrike">
              <a:latin typeface="Arial"/>
            </a:endParaRPr>
          </a:p>
        </p:txBody>
      </p:sp>
      <p:sp>
        <p:nvSpPr>
          <p:cNvPr id="249" name="TextBox 8"/>
          <p:cNvSpPr/>
          <p:nvPr/>
        </p:nvSpPr>
        <p:spPr>
          <a:xfrm>
            <a:off x="1926360" y="3252600"/>
            <a:ext cx="9984240" cy="2310840"/>
          </a:xfrm>
          <a:prstGeom prst="rect">
            <a:avLst/>
          </a:prstGeom>
          <a:noFill/>
          <a:ln w="0">
            <a:noFill/>
          </a:ln>
        </p:spPr>
        <p:style>
          <a:lnRef idx="0"/>
          <a:fillRef idx="0"/>
          <a:effectRef idx="0"/>
          <a:fontRef idx="minor"/>
        </p:style>
        <p:txBody>
          <a:bodyPr lIns="0" rIns="0" tIns="0" bIns="0" anchor="t">
            <a:spAutoFit/>
          </a:bodyPr>
          <a:p>
            <a:pPr lvl="1" marL="561240" indent="-280800">
              <a:lnSpc>
                <a:spcPts val="3640"/>
              </a:lnSpc>
              <a:buClr>
                <a:srgbClr val="000000"/>
              </a:buClr>
              <a:buFont typeface="Arial"/>
              <a:buChar char="•"/>
            </a:pPr>
            <a:r>
              <a:rPr b="0" lang="en-US" sz="3200" spc="-1" strike="noStrike">
                <a:solidFill>
                  <a:srgbClr val="000000"/>
                </a:solidFill>
                <a:latin typeface="Atkinson Hyperlegible"/>
              </a:rPr>
              <a:t>Use the Pandas</a:t>
            </a:r>
            <a:r>
              <a:rPr b="0" lang="en-US" sz="3200" spc="-1" strike="noStrike">
                <a:solidFill>
                  <a:srgbClr val="000000"/>
                </a:solidFill>
                <a:latin typeface="Atkinson Hyperlegible Bold"/>
              </a:rPr>
              <a:t> read_json ()</a:t>
            </a:r>
            <a:r>
              <a:rPr b="0" lang="en-US" sz="3200" spc="-1" strike="noStrike">
                <a:solidFill>
                  <a:srgbClr val="000000"/>
                </a:solidFill>
                <a:latin typeface="Atkinson Hyperlegible"/>
              </a:rPr>
              <a:t> function to read the file “File.json”.</a:t>
            </a:r>
            <a:endParaRPr b="0" lang="en-US" sz="3200" spc="-1" strike="noStrike">
              <a:latin typeface="Arial"/>
            </a:endParaRPr>
          </a:p>
          <a:p>
            <a:pPr>
              <a:lnSpc>
                <a:spcPts val="3640"/>
              </a:lnSpc>
              <a:buNone/>
            </a:pPr>
            <a:endParaRPr b="0" lang="en-US" sz="3200" spc="-1" strike="noStrike">
              <a:latin typeface="Arial"/>
            </a:endParaRPr>
          </a:p>
          <a:p>
            <a:pPr lvl="1" marL="561240" indent="-280800">
              <a:lnSpc>
                <a:spcPts val="3640"/>
              </a:lnSpc>
              <a:buClr>
                <a:srgbClr val="000000"/>
              </a:buClr>
              <a:buFont typeface="Arial"/>
              <a:buChar char="•"/>
            </a:pPr>
            <a:r>
              <a:rPr b="0" lang="en-US" sz="3200" spc="-1" strike="noStrike">
                <a:solidFill>
                  <a:srgbClr val="000000"/>
                </a:solidFill>
                <a:latin typeface="Atkinson Hyperlegible"/>
              </a:rPr>
              <a:t>Then use Pandas </a:t>
            </a:r>
            <a:r>
              <a:rPr b="0" lang="en-US" sz="3200" spc="-1" strike="noStrike">
                <a:solidFill>
                  <a:srgbClr val="000000"/>
                </a:solidFill>
                <a:latin typeface="Atkinson Hyperlegible Bold"/>
              </a:rPr>
              <a:t>to_csv ()</a:t>
            </a:r>
            <a:r>
              <a:rPr b="0" lang="en-US" sz="3200" spc="-1" strike="noStrike">
                <a:solidFill>
                  <a:srgbClr val="000000"/>
                </a:solidFill>
                <a:latin typeface="Atkinson Hyperlegible"/>
              </a:rPr>
              <a:t> to convert the file to txt “New File.txt”</a:t>
            </a:r>
            <a:endParaRPr b="0" lang="en-US" sz="3200" spc="-1" strike="noStrike">
              <a:latin typeface="Arial"/>
            </a:endParaRPr>
          </a:p>
        </p:txBody>
      </p:sp>
      <p:sp>
        <p:nvSpPr>
          <p:cNvPr id="250" name="TextBox 9"/>
          <p:cNvSpPr/>
          <p:nvPr/>
        </p:nvSpPr>
        <p:spPr>
          <a:xfrm>
            <a:off x="-12600" y="8151120"/>
            <a:ext cx="5204520" cy="426960"/>
          </a:xfrm>
          <a:prstGeom prst="rect">
            <a:avLst/>
          </a:prstGeom>
          <a:noFill/>
          <a:ln w="0">
            <a:noFill/>
          </a:ln>
        </p:spPr>
        <p:style>
          <a:lnRef idx="0"/>
          <a:fillRef idx="0"/>
          <a:effectRef idx="0"/>
          <a:fontRef idx="minor"/>
        </p:style>
        <p:txBody>
          <a:bodyPr lIns="0" rIns="0" tIns="0" bIns="0" anchor="t">
            <a:spAutoFit/>
          </a:bodyPr>
          <a:p>
            <a:pPr algn="ctr">
              <a:lnSpc>
                <a:spcPts val="3359"/>
              </a:lnSpc>
              <a:buNone/>
            </a:pPr>
            <a:r>
              <a:rPr b="0" lang="en-US" sz="3200" spc="-1" strike="noStrike">
                <a:solidFill>
                  <a:srgbClr val="000000"/>
                </a:solidFill>
                <a:latin typeface="Atkinson Hyperlegible"/>
              </a:rPr>
              <a:t>This is the input JSON file</a:t>
            </a:r>
            <a:endParaRPr b="0" lang="en-US" sz="3200" spc="-1" strike="noStrike">
              <a:latin typeface="Arial"/>
            </a:endParaRPr>
          </a:p>
        </p:txBody>
      </p:sp>
      <p:sp>
        <p:nvSpPr>
          <p:cNvPr id="251" name="TextBox 10"/>
          <p:cNvSpPr/>
          <p:nvPr/>
        </p:nvSpPr>
        <p:spPr>
          <a:xfrm>
            <a:off x="11910960" y="7255440"/>
            <a:ext cx="4873320" cy="852840"/>
          </a:xfrm>
          <a:prstGeom prst="rect">
            <a:avLst/>
          </a:prstGeom>
          <a:noFill/>
          <a:ln w="0">
            <a:noFill/>
          </a:ln>
        </p:spPr>
        <p:style>
          <a:lnRef idx="0"/>
          <a:fillRef idx="0"/>
          <a:effectRef idx="0"/>
          <a:fontRef idx="minor"/>
        </p:style>
        <p:txBody>
          <a:bodyPr lIns="0" rIns="0" tIns="0" bIns="0" anchor="t">
            <a:spAutoFit/>
          </a:bodyPr>
          <a:p>
            <a:pPr algn="ctr">
              <a:lnSpc>
                <a:spcPts val="3359"/>
              </a:lnSpc>
              <a:buNone/>
              <a:tabLst>
                <a:tab algn="l" pos="0"/>
              </a:tabLst>
            </a:pPr>
            <a:r>
              <a:rPr b="0" lang="en-US" sz="3200" spc="-1" strike="noStrike">
                <a:solidFill>
                  <a:srgbClr val="000000"/>
                </a:solidFill>
                <a:latin typeface="Atkinson Hyperlegible"/>
              </a:rPr>
              <a:t>This is the output TXT file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52" name="TextBox 2"/>
          <p:cNvSpPr/>
          <p:nvPr/>
        </p:nvSpPr>
        <p:spPr>
          <a:xfrm>
            <a:off x="1028880" y="490680"/>
            <a:ext cx="659088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5. From HTML to TXT:</a:t>
            </a:r>
            <a:endParaRPr b="0" lang="en-US" sz="3200" spc="-1" strike="noStrike">
              <a:latin typeface="Arial"/>
            </a:endParaRPr>
          </a:p>
        </p:txBody>
      </p:sp>
      <p:sp>
        <p:nvSpPr>
          <p:cNvPr id="253" name="TextBox 3"/>
          <p:cNvSpPr/>
          <p:nvPr/>
        </p:nvSpPr>
        <p:spPr>
          <a:xfrm>
            <a:off x="1521000" y="1321920"/>
            <a:ext cx="7851240" cy="49824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Why is HTML important?</a:t>
            </a:r>
            <a:endParaRPr b="0" lang="en-US" sz="2800" spc="-1" strike="noStrike">
              <a:latin typeface="Arial"/>
            </a:endParaRPr>
          </a:p>
        </p:txBody>
      </p:sp>
      <p:sp>
        <p:nvSpPr>
          <p:cNvPr id="254" name="TextBox 4"/>
          <p:cNvSpPr/>
          <p:nvPr/>
        </p:nvSpPr>
        <p:spPr>
          <a:xfrm>
            <a:off x="1521000" y="2098440"/>
            <a:ext cx="1573812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Most data analysts need to communicate their findings to clients, other departments, or company stakeholders. CSS and HTML can help analysts create pleasing online platforms that host their data-filled visual representations.</a:t>
            </a:r>
            <a:endParaRPr b="0" lang="en-US" sz="2600" spc="-1" strike="noStrike">
              <a:latin typeface="Arial"/>
            </a:endParaRPr>
          </a:p>
        </p:txBody>
      </p:sp>
      <p:sp>
        <p:nvSpPr>
          <p:cNvPr id="255" name="TextBox 5"/>
          <p:cNvSpPr/>
          <p:nvPr/>
        </p:nvSpPr>
        <p:spPr>
          <a:xfrm>
            <a:off x="1521000" y="4801320"/>
            <a:ext cx="13145400" cy="462204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1. Install the BeautifulSoup library by! pip install beautifulsoup4 command.</a:t>
            </a:r>
            <a:endParaRPr b="0" lang="en-US" sz="2600" spc="-1" strike="noStrike">
              <a:latin typeface="Arial"/>
            </a:endParaRPr>
          </a:p>
          <a:p>
            <a:pPr>
              <a:lnSpc>
                <a:spcPts val="3640"/>
              </a:lnSpc>
              <a:buNone/>
            </a:pPr>
            <a:r>
              <a:rPr b="0" lang="en-US" sz="2600" spc="-1" strike="noStrike">
                <a:solidFill>
                  <a:srgbClr val="000000"/>
                </a:solidFill>
                <a:latin typeface="Atkinson Hyperlegible"/>
              </a:rPr>
              <a:t>2. Import the BeautifulSoup library.</a:t>
            </a:r>
            <a:endParaRPr b="0" lang="en-US" sz="2600" spc="-1" strike="noStrike">
              <a:latin typeface="Arial"/>
            </a:endParaRPr>
          </a:p>
          <a:p>
            <a:pPr>
              <a:lnSpc>
                <a:spcPts val="3640"/>
              </a:lnSpc>
              <a:buNone/>
            </a:pPr>
            <a:r>
              <a:rPr b="0" lang="en-US" sz="2600" spc="-1" strike="noStrike">
                <a:solidFill>
                  <a:srgbClr val="000000"/>
                </a:solidFill>
                <a:latin typeface="Atkinson Hyperlegible"/>
              </a:rPr>
              <a:t>3. Open the file using the open() function.</a:t>
            </a:r>
            <a:endParaRPr b="0" lang="en-US" sz="2600" spc="-1" strike="noStrike">
              <a:latin typeface="Arial"/>
            </a:endParaRPr>
          </a:p>
          <a:p>
            <a:pPr>
              <a:lnSpc>
                <a:spcPts val="3640"/>
              </a:lnSpc>
              <a:buNone/>
            </a:pPr>
            <a:r>
              <a:rPr b="0" lang="en-US" sz="2600" spc="-1" strike="noStrike">
                <a:solidFill>
                  <a:srgbClr val="000000"/>
                </a:solidFill>
                <a:latin typeface="Atkinson Hyperlegible"/>
              </a:rPr>
              <a:t>4. Read the file using the read() function.</a:t>
            </a:r>
            <a:endParaRPr b="0" lang="en-US" sz="2600" spc="-1" strike="noStrike">
              <a:latin typeface="Arial"/>
            </a:endParaRPr>
          </a:p>
          <a:p>
            <a:pPr>
              <a:lnSpc>
                <a:spcPts val="3640"/>
              </a:lnSpc>
              <a:buNone/>
            </a:pPr>
            <a:r>
              <a:rPr b="0" lang="en-US" sz="2600" spc="-1" strike="noStrike">
                <a:solidFill>
                  <a:srgbClr val="000000"/>
                </a:solidFill>
                <a:latin typeface="Atkinson Hyperlegible"/>
              </a:rPr>
              <a:t>5. The BeautifulSoup library will be used to run and extract text from an HTML file and </a:t>
            </a:r>
            <a:endParaRPr b="0" lang="en-US" sz="2600" spc="-1" strike="noStrike">
              <a:latin typeface="Arial"/>
            </a:endParaRPr>
          </a:p>
          <a:p>
            <a:pPr>
              <a:lnSpc>
                <a:spcPts val="3640"/>
              </a:lnSpc>
              <a:buNone/>
            </a:pPr>
            <a:r>
              <a:rPr b="0" lang="en-US" sz="2600" spc="-1" strike="noStrike">
                <a:solidFill>
                  <a:srgbClr val="000000"/>
                </a:solidFill>
                <a:latin typeface="Atkinson Hyperlegible"/>
              </a:rPr>
              <a:t>splay using the get_text() function.</a:t>
            </a:r>
            <a:endParaRPr b="0" lang="en-US" sz="2600" spc="-1" strike="noStrike">
              <a:latin typeface="Arial"/>
            </a:endParaRPr>
          </a:p>
          <a:p>
            <a:pPr>
              <a:lnSpc>
                <a:spcPts val="3640"/>
              </a:lnSpc>
              <a:buNone/>
            </a:pPr>
            <a:r>
              <a:rPr b="0" lang="en-US" sz="2600" spc="-1" strike="noStrike">
                <a:solidFill>
                  <a:srgbClr val="000000"/>
                </a:solidFill>
                <a:latin typeface="Atkinson Hyperlegible"/>
              </a:rPr>
              <a:t>6. Then write this text to a TXT file like, previously done in figure (60), using the file. write( </a:t>
            </a:r>
            <a:endParaRPr b="0" lang="en-US" sz="2600" spc="-1" strike="noStrike">
              <a:latin typeface="Arial"/>
            </a:endParaRPr>
          </a:p>
          <a:p>
            <a:pPr>
              <a:lnSpc>
                <a:spcPts val="3640"/>
              </a:lnSpc>
              <a:buNone/>
            </a:pPr>
            <a:r>
              <a:rPr b="0" lang="en-US" sz="2600" spc="-1" strike="noStrike">
                <a:solidFill>
                  <a:srgbClr val="000000"/>
                </a:solidFill>
                <a:latin typeface="Atkinson Hyperlegible"/>
              </a:rPr>
              <a:t>function.</a:t>
            </a:r>
            <a:endParaRPr b="0" lang="en-US" sz="2600" spc="-1" strike="noStrike">
              <a:latin typeface="Arial"/>
            </a:endParaRPr>
          </a:p>
        </p:txBody>
      </p:sp>
      <p:sp>
        <p:nvSpPr>
          <p:cNvPr id="256" name="TextBox 6"/>
          <p:cNvSpPr/>
          <p:nvPr/>
        </p:nvSpPr>
        <p:spPr>
          <a:xfrm>
            <a:off x="1479960" y="4041360"/>
            <a:ext cx="1281672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pPr>
            <a:r>
              <a:rPr b="0" lang="en-US" sz="2700" spc="-1" strike="noStrike">
                <a:solidFill>
                  <a:srgbClr val="000000"/>
                </a:solidFill>
                <a:latin typeface="Atkinson Hyperlegible Bold"/>
              </a:rPr>
              <a:t>The BeautifulSoup library will be used to convert HTML content to normal text.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57" name="Freeform 2"/>
          <p:cNvSpPr/>
          <p:nvPr/>
        </p:nvSpPr>
        <p:spPr>
          <a:xfrm>
            <a:off x="333360" y="249840"/>
            <a:ext cx="7291800" cy="3719160"/>
          </a:xfrm>
          <a:custGeom>
            <a:avLst/>
            <a:gdLst/>
            <a:ahLst/>
            <a:rect l="l" t="t" r="r" b="b"/>
            <a:pathLst>
              <a:path w="7292092" h="3719456">
                <a:moveTo>
                  <a:pt x="0" y="0"/>
                </a:moveTo>
                <a:lnTo>
                  <a:pt x="7292092" y="0"/>
                </a:lnTo>
                <a:lnTo>
                  <a:pt x="7292092" y="3719457"/>
                </a:lnTo>
                <a:lnTo>
                  <a:pt x="0" y="3719457"/>
                </a:lnTo>
                <a:lnTo>
                  <a:pt x="0" y="0"/>
                </a:lnTo>
                <a:close/>
              </a:path>
            </a:pathLst>
          </a:custGeom>
          <a:blipFill rotWithShape="0">
            <a:blip r:embed="rId1"/>
            <a:srcRect/>
            <a:stretch/>
          </a:blipFill>
          <a:ln w="0">
            <a:noFill/>
          </a:ln>
        </p:spPr>
        <p:style>
          <a:lnRef idx="0"/>
          <a:fillRef idx="0"/>
          <a:effectRef idx="0"/>
          <a:fontRef idx="minor"/>
        </p:style>
      </p:sp>
      <p:sp>
        <p:nvSpPr>
          <p:cNvPr id="258" name="Freeform 3"/>
          <p:cNvSpPr/>
          <p:nvPr/>
        </p:nvSpPr>
        <p:spPr>
          <a:xfrm>
            <a:off x="4691520" y="4153680"/>
            <a:ext cx="12751560" cy="4988880"/>
          </a:xfrm>
          <a:custGeom>
            <a:avLst/>
            <a:gdLst/>
            <a:ahLst/>
            <a:rect l="l" t="t" r="r" b="b"/>
            <a:pathLst>
              <a:path w="12752027" h="4989140">
                <a:moveTo>
                  <a:pt x="0" y="0"/>
                </a:moveTo>
                <a:lnTo>
                  <a:pt x="12752026" y="0"/>
                </a:lnTo>
                <a:lnTo>
                  <a:pt x="12752026" y="4989140"/>
                </a:lnTo>
                <a:lnTo>
                  <a:pt x="0" y="4989140"/>
                </a:lnTo>
                <a:lnTo>
                  <a:pt x="0" y="0"/>
                </a:lnTo>
                <a:close/>
              </a:path>
            </a:pathLst>
          </a:custGeom>
          <a:blipFill rotWithShape="0">
            <a:blip r:embed="rId2"/>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59" name="Freeform 2"/>
          <p:cNvSpPr/>
          <p:nvPr/>
        </p:nvSpPr>
        <p:spPr>
          <a:xfrm>
            <a:off x="2219760" y="2191680"/>
            <a:ext cx="14194440" cy="7066440"/>
          </a:xfrm>
          <a:custGeom>
            <a:avLst/>
            <a:gdLst/>
            <a:ahLst/>
            <a:rect l="l" t="t" r="r" b="b"/>
            <a:pathLst>
              <a:path w="14194689" h="7066686">
                <a:moveTo>
                  <a:pt x="0" y="0"/>
                </a:moveTo>
                <a:lnTo>
                  <a:pt x="14194689" y="0"/>
                </a:lnTo>
                <a:lnTo>
                  <a:pt x="14194689" y="7066686"/>
                </a:lnTo>
                <a:lnTo>
                  <a:pt x="0" y="7066686"/>
                </a:lnTo>
                <a:lnTo>
                  <a:pt x="0" y="0"/>
                </a:lnTo>
                <a:close/>
              </a:path>
            </a:pathLst>
          </a:custGeom>
          <a:blipFill rotWithShape="0">
            <a:blip r:embed="rId1"/>
            <a:srcRect/>
            <a:stretch/>
          </a:blipFill>
          <a:ln w="0">
            <a:noFill/>
          </a:ln>
        </p:spPr>
        <p:style>
          <a:lnRef idx="0"/>
          <a:fillRef idx="0"/>
          <a:effectRef idx="0"/>
          <a:fontRef idx="minor"/>
        </p:style>
      </p:sp>
      <p:sp>
        <p:nvSpPr>
          <p:cNvPr id="260" name="TextBox 3"/>
          <p:cNvSpPr/>
          <p:nvPr/>
        </p:nvSpPr>
        <p:spPr>
          <a:xfrm>
            <a:off x="5983200" y="915480"/>
            <a:ext cx="4799160" cy="1317960"/>
          </a:xfrm>
          <a:prstGeom prst="rect">
            <a:avLst/>
          </a:prstGeom>
          <a:noFill/>
          <a:ln w="0">
            <a:noFill/>
          </a:ln>
        </p:spPr>
        <p:style>
          <a:lnRef idx="0"/>
          <a:fillRef idx="0"/>
          <a:effectRef idx="0"/>
          <a:fontRef idx="minor"/>
        </p:style>
        <p:txBody>
          <a:bodyPr lIns="0" rIns="0" tIns="0" bIns="0" anchor="t">
            <a:spAutoFit/>
          </a:bodyPr>
          <a:p>
            <a:pPr algn="ctr">
              <a:lnSpc>
                <a:spcPts val="5190"/>
              </a:lnSpc>
              <a:buNone/>
            </a:pPr>
            <a:r>
              <a:rPr b="0" lang="en-US" sz="3709" spc="-1" strike="noStrike">
                <a:solidFill>
                  <a:srgbClr val="ff3131"/>
                </a:solidFill>
                <a:latin typeface="Atkinson Hyperlegible Bold"/>
              </a:rPr>
              <a:t>Solve this is Exercise</a:t>
            </a:r>
            <a:endParaRPr b="0" lang="en-US" sz="3709"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61" name="Freeform 2"/>
          <p:cNvSpPr/>
          <p:nvPr/>
        </p:nvSpPr>
        <p:spPr>
          <a:xfrm>
            <a:off x="2223000" y="2773440"/>
            <a:ext cx="10471320" cy="911880"/>
          </a:xfrm>
          <a:custGeom>
            <a:avLst/>
            <a:gdLst/>
            <a:ahLst/>
            <a:rect l="l" t="t" r="r" b="b"/>
            <a:pathLst>
              <a:path w="10471571" h="912117">
                <a:moveTo>
                  <a:pt x="0" y="0"/>
                </a:moveTo>
                <a:lnTo>
                  <a:pt x="10471571" y="0"/>
                </a:lnTo>
                <a:lnTo>
                  <a:pt x="10471571" y="912117"/>
                </a:lnTo>
                <a:lnTo>
                  <a:pt x="0" y="912117"/>
                </a:lnTo>
                <a:lnTo>
                  <a:pt x="0" y="0"/>
                </a:lnTo>
                <a:close/>
              </a:path>
            </a:pathLst>
          </a:custGeom>
          <a:blipFill rotWithShape="0">
            <a:blip r:embed="rId1"/>
            <a:srcRect/>
            <a:stretch/>
          </a:blipFill>
          <a:ln w="0">
            <a:noFill/>
          </a:ln>
        </p:spPr>
        <p:style>
          <a:lnRef idx="0"/>
          <a:fillRef idx="0"/>
          <a:effectRef idx="0"/>
          <a:fontRef idx="minor"/>
        </p:style>
      </p:sp>
      <p:sp>
        <p:nvSpPr>
          <p:cNvPr id="262" name="Freeform 3"/>
          <p:cNvSpPr/>
          <p:nvPr/>
        </p:nvSpPr>
        <p:spPr>
          <a:xfrm>
            <a:off x="2244960" y="6030000"/>
            <a:ext cx="10427400" cy="2903400"/>
          </a:xfrm>
          <a:custGeom>
            <a:avLst/>
            <a:gdLst/>
            <a:ahLst/>
            <a:rect l="l" t="t" r="r" b="b"/>
            <a:pathLst>
              <a:path w="10427626" h="2903747">
                <a:moveTo>
                  <a:pt x="0" y="0"/>
                </a:moveTo>
                <a:lnTo>
                  <a:pt x="10427627" y="0"/>
                </a:lnTo>
                <a:lnTo>
                  <a:pt x="10427627" y="2903747"/>
                </a:lnTo>
                <a:lnTo>
                  <a:pt x="0" y="2903747"/>
                </a:lnTo>
                <a:lnTo>
                  <a:pt x="0" y="0"/>
                </a:lnTo>
                <a:close/>
              </a:path>
            </a:pathLst>
          </a:custGeom>
          <a:blipFill rotWithShape="0">
            <a:blip r:embed="rId2"/>
            <a:srcRect/>
            <a:stretch/>
          </a:blipFill>
          <a:ln w="0">
            <a:noFill/>
          </a:ln>
        </p:spPr>
        <p:style>
          <a:lnRef idx="0"/>
          <a:fillRef idx="0"/>
          <a:effectRef idx="0"/>
          <a:fontRef idx="minor"/>
        </p:style>
      </p:sp>
      <p:sp>
        <p:nvSpPr>
          <p:cNvPr id="263" name="TextBox 4"/>
          <p:cNvSpPr/>
          <p:nvPr/>
        </p:nvSpPr>
        <p:spPr>
          <a:xfrm>
            <a:off x="1028880" y="490680"/>
            <a:ext cx="8572320" cy="5691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Transforming XML to other formats</a:t>
            </a:r>
            <a:endParaRPr b="0" lang="en-US" sz="3200" spc="-1" strike="noStrike">
              <a:latin typeface="Arial"/>
            </a:endParaRPr>
          </a:p>
        </p:txBody>
      </p:sp>
      <p:sp>
        <p:nvSpPr>
          <p:cNvPr id="264" name="TextBox 5"/>
          <p:cNvSpPr/>
          <p:nvPr/>
        </p:nvSpPr>
        <p:spPr>
          <a:xfrm>
            <a:off x="1222200" y="1478880"/>
            <a:ext cx="12043440" cy="13863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we will cover a complete example of transforming a JSON file to XML.</a:t>
            </a:r>
            <a:endParaRPr b="0" lang="en-US" sz="2600" spc="-1" strike="noStrike">
              <a:latin typeface="Arial"/>
            </a:endParaRPr>
          </a:p>
          <a:p>
            <a:pPr>
              <a:lnSpc>
                <a:spcPts val="3640"/>
              </a:lnSpc>
              <a:buNone/>
            </a:pPr>
            <a:r>
              <a:rPr b="0" lang="en-US" sz="2600" spc="-1" strike="noStrike">
                <a:solidFill>
                  <a:srgbClr val="000000"/>
                </a:solidFill>
                <a:latin typeface="Atkinson Hyperlegible"/>
              </a:rPr>
              <a:t>To construct an XML file from a JSON file, you need to perform the following steps:</a:t>
            </a:r>
            <a:endParaRPr b="0" lang="en-US" sz="2600" spc="-1" strike="noStrike">
              <a:latin typeface="Arial"/>
            </a:endParaRPr>
          </a:p>
        </p:txBody>
      </p:sp>
      <p:sp>
        <p:nvSpPr>
          <p:cNvPr id="265" name="TextBox 6"/>
          <p:cNvSpPr/>
          <p:nvPr/>
        </p:nvSpPr>
        <p:spPr>
          <a:xfrm>
            <a:off x="1252800" y="4255560"/>
            <a:ext cx="4309560" cy="498240"/>
          </a:xfrm>
          <a:prstGeom prst="rect">
            <a:avLst/>
          </a:prstGeom>
          <a:noFill/>
          <a:ln w="0">
            <a:noFill/>
          </a:ln>
        </p:spPr>
        <p:style>
          <a:lnRef idx="0"/>
          <a:fillRef idx="0"/>
          <a:effectRef idx="0"/>
          <a:fontRef idx="minor"/>
        </p:style>
        <p:txBody>
          <a:bodyPr lIns="0" rIns="0" tIns="0" bIns="0" anchor="t">
            <a:spAutoFit/>
          </a:bodyPr>
          <a:p>
            <a:pPr algn="ctr">
              <a:lnSpc>
                <a:spcPts val="3920"/>
              </a:lnSpc>
              <a:buNone/>
            </a:pPr>
            <a:r>
              <a:rPr b="0" lang="en-US" sz="2800" spc="-1" strike="noStrike">
                <a:solidFill>
                  <a:srgbClr val="000000"/>
                </a:solidFill>
                <a:latin typeface="Atkinson Hyperlegible Bold"/>
              </a:rPr>
              <a:t>1. Collect the Data:</a:t>
            </a:r>
            <a:endParaRPr b="0" lang="en-US" sz="2800" spc="-1" strike="noStrike">
              <a:latin typeface="Arial"/>
            </a:endParaRPr>
          </a:p>
        </p:txBody>
      </p:sp>
      <p:sp>
        <p:nvSpPr>
          <p:cNvPr id="266" name="TextBox 7"/>
          <p:cNvSpPr/>
          <p:nvPr/>
        </p:nvSpPr>
        <p:spPr>
          <a:xfrm>
            <a:off x="1790640" y="4798440"/>
            <a:ext cx="1055088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To construct a JSON file, we must first collect the necessary information.</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67" name="Freeform 2"/>
          <p:cNvSpPr/>
          <p:nvPr/>
        </p:nvSpPr>
        <p:spPr>
          <a:xfrm>
            <a:off x="7322040" y="800280"/>
            <a:ext cx="10965600" cy="5309640"/>
          </a:xfrm>
          <a:custGeom>
            <a:avLst/>
            <a:gdLst/>
            <a:ahLst/>
            <a:rect l="l" t="t" r="r" b="b"/>
            <a:pathLst>
              <a:path w="10965936" h="5310152">
                <a:moveTo>
                  <a:pt x="0" y="0"/>
                </a:moveTo>
                <a:lnTo>
                  <a:pt x="10965936" y="0"/>
                </a:lnTo>
                <a:lnTo>
                  <a:pt x="10965936" y="5310152"/>
                </a:lnTo>
                <a:lnTo>
                  <a:pt x="0" y="5310152"/>
                </a:lnTo>
                <a:lnTo>
                  <a:pt x="0" y="0"/>
                </a:lnTo>
                <a:close/>
              </a:path>
            </a:pathLst>
          </a:custGeom>
          <a:blipFill rotWithShape="0">
            <a:blip r:embed="rId1"/>
            <a:srcRect/>
            <a:stretch/>
          </a:blipFill>
          <a:ln w="0">
            <a:noFill/>
          </a:ln>
        </p:spPr>
        <p:style>
          <a:lnRef idx="0"/>
          <a:fillRef idx="0"/>
          <a:effectRef idx="0"/>
          <a:fontRef idx="minor"/>
        </p:style>
      </p:sp>
      <p:sp>
        <p:nvSpPr>
          <p:cNvPr id="268" name="Freeform 3"/>
          <p:cNvSpPr/>
          <p:nvPr/>
        </p:nvSpPr>
        <p:spPr>
          <a:xfrm>
            <a:off x="1287000" y="7703640"/>
            <a:ext cx="7537320" cy="1554480"/>
          </a:xfrm>
          <a:custGeom>
            <a:avLst/>
            <a:gdLst/>
            <a:ahLst/>
            <a:rect l="l" t="t" r="r" b="b"/>
            <a:pathLst>
              <a:path w="7537617" h="1554720">
                <a:moveTo>
                  <a:pt x="0" y="0"/>
                </a:moveTo>
                <a:lnTo>
                  <a:pt x="7537617" y="0"/>
                </a:lnTo>
                <a:lnTo>
                  <a:pt x="7537617" y="1554720"/>
                </a:lnTo>
                <a:lnTo>
                  <a:pt x="0" y="1554720"/>
                </a:lnTo>
                <a:lnTo>
                  <a:pt x="0" y="0"/>
                </a:lnTo>
                <a:close/>
              </a:path>
            </a:pathLst>
          </a:custGeom>
          <a:blipFill rotWithShape="0">
            <a:blip r:embed="rId2"/>
            <a:srcRect/>
            <a:stretch/>
          </a:blipFill>
          <a:ln w="0">
            <a:noFill/>
          </a:ln>
        </p:spPr>
        <p:style>
          <a:lnRef idx="0"/>
          <a:fillRef idx="0"/>
          <a:effectRef idx="0"/>
          <a:fontRef idx="minor"/>
        </p:style>
      </p:sp>
      <p:sp>
        <p:nvSpPr>
          <p:cNvPr id="269" name="TextBox 4"/>
          <p:cNvSpPr/>
          <p:nvPr/>
        </p:nvSpPr>
        <p:spPr>
          <a:xfrm>
            <a:off x="304920" y="919440"/>
            <a:ext cx="6491160" cy="49824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3200" spc="-1" strike="noStrike">
                <a:solidFill>
                  <a:srgbClr val="000000"/>
                </a:solidFill>
                <a:latin typeface="Atkinson Hyperlegible Bold"/>
              </a:rPr>
              <a:t>2. Access/Construct a JSON File:</a:t>
            </a:r>
            <a:endParaRPr b="0" lang="en-US" sz="3200" spc="-1" strike="noStrike">
              <a:latin typeface="Arial"/>
            </a:endParaRPr>
          </a:p>
        </p:txBody>
      </p:sp>
      <p:sp>
        <p:nvSpPr>
          <p:cNvPr id="270" name="TextBox 5"/>
          <p:cNvSpPr/>
          <p:nvPr/>
        </p:nvSpPr>
        <p:spPr>
          <a:xfrm>
            <a:off x="1208160" y="1841040"/>
            <a:ext cx="5374800" cy="133308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3200" spc="-1" strike="noStrike">
                <a:solidFill>
                  <a:srgbClr val="000000"/>
                </a:solidFill>
                <a:latin typeface="Atkinson Hyperlegible"/>
              </a:rPr>
              <a:t>Save this document as “employee </a:t>
            </a:r>
            <a:endParaRPr b="0" lang="en-US" sz="3200" spc="-1" strike="noStrike">
              <a:latin typeface="Arial"/>
            </a:endParaRPr>
          </a:p>
          <a:p>
            <a:pPr>
              <a:lnSpc>
                <a:spcPts val="3498"/>
              </a:lnSpc>
              <a:buNone/>
            </a:pPr>
            <a:r>
              <a:rPr b="0" lang="en-US" sz="3200" spc="-1" strike="noStrike">
                <a:solidFill>
                  <a:srgbClr val="000000"/>
                </a:solidFill>
                <a:latin typeface="Atkinson Hyperlegible"/>
              </a:rPr>
              <a:t>json file.json.” </a:t>
            </a:r>
            <a:endParaRPr b="0" lang="en-US" sz="3200" spc="-1" strike="noStrike">
              <a:latin typeface="Arial"/>
            </a:endParaRPr>
          </a:p>
        </p:txBody>
      </p:sp>
      <p:sp>
        <p:nvSpPr>
          <p:cNvPr id="271" name="TextBox 6"/>
          <p:cNvSpPr/>
          <p:nvPr/>
        </p:nvSpPr>
        <p:spPr>
          <a:xfrm>
            <a:off x="830520" y="5779440"/>
            <a:ext cx="503676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3200" spc="-1" strike="noStrike">
                <a:solidFill>
                  <a:srgbClr val="000000"/>
                </a:solidFill>
                <a:latin typeface="Atkinson Hyperlegible Bold"/>
              </a:rPr>
              <a:t>3. Construct an XML File:</a:t>
            </a:r>
            <a:endParaRPr b="0" lang="en-US" sz="3200" spc="-1" strike="noStrike">
              <a:latin typeface="Arial"/>
            </a:endParaRPr>
          </a:p>
        </p:txBody>
      </p:sp>
      <p:sp>
        <p:nvSpPr>
          <p:cNvPr id="272" name="TextBox 7"/>
          <p:cNvSpPr/>
          <p:nvPr/>
        </p:nvSpPr>
        <p:spPr>
          <a:xfrm>
            <a:off x="1054440" y="6777360"/>
            <a:ext cx="4507560" cy="480240"/>
          </a:xfrm>
          <a:prstGeom prst="rect">
            <a:avLst/>
          </a:prstGeom>
          <a:noFill/>
          <a:ln w="0">
            <a:noFill/>
          </a:ln>
        </p:spPr>
        <p:style>
          <a:lnRef idx="0"/>
          <a:fillRef idx="0"/>
          <a:effectRef idx="0"/>
          <a:fontRef idx="minor"/>
        </p:style>
        <p:txBody>
          <a:bodyPr lIns="0" rIns="0" tIns="0" bIns="0" anchor="t">
            <a:spAutoFit/>
          </a:bodyPr>
          <a:p>
            <a:pPr algn="ctr">
              <a:lnSpc>
                <a:spcPts val="3779"/>
              </a:lnSpc>
              <a:buNone/>
            </a:pPr>
            <a:r>
              <a:rPr b="0" lang="en-US" sz="3200" spc="-1" strike="noStrike">
                <a:solidFill>
                  <a:srgbClr val="000000"/>
                </a:solidFill>
                <a:latin typeface="Atkinson Hyperlegible Bold"/>
              </a:rPr>
              <a:t>a) Read a JSON file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73" name="TextBox 2"/>
          <p:cNvSpPr/>
          <p:nvPr/>
        </p:nvSpPr>
        <p:spPr>
          <a:xfrm>
            <a:off x="748800" y="971640"/>
            <a:ext cx="383940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tabLst>
                <a:tab algn="l" pos="0"/>
              </a:tabLst>
            </a:pPr>
            <a:r>
              <a:rPr b="0" lang="en-US" sz="2700" spc="-1" strike="noStrike">
                <a:solidFill>
                  <a:srgbClr val="000000"/>
                </a:solidFill>
                <a:latin typeface="Atkinson Hyperlegible Bold"/>
              </a:rPr>
              <a:t>b) Consruct an XML file</a:t>
            </a:r>
            <a:endParaRPr b="0" lang="en-US" sz="2700" spc="-1" strike="noStrike">
              <a:latin typeface="Arial"/>
            </a:endParaRPr>
          </a:p>
        </p:txBody>
      </p:sp>
      <p:sp>
        <p:nvSpPr>
          <p:cNvPr id="274" name="TextBox 3"/>
          <p:cNvSpPr/>
          <p:nvPr/>
        </p:nvSpPr>
        <p:spPr>
          <a:xfrm>
            <a:off x="1040760" y="1912320"/>
            <a:ext cx="16713360" cy="3109320"/>
          </a:xfrm>
          <a:prstGeom prst="rect">
            <a:avLst/>
          </a:prstGeom>
          <a:noFill/>
          <a:ln w="0">
            <a:noFill/>
          </a:ln>
        </p:spPr>
        <p:style>
          <a:lnRef idx="0"/>
          <a:fillRef idx="0"/>
          <a:effectRef idx="0"/>
          <a:fontRef idx="minor"/>
        </p:style>
        <p:txBody>
          <a:bodyPr lIns="0" rIns="0" tIns="0" bIns="0" anchor="t">
            <a:spAutoFit/>
          </a:bodyPr>
          <a:p>
            <a:pPr lvl="1" marL="539640" indent="-270000">
              <a:lnSpc>
                <a:spcPts val="3498"/>
              </a:lnSpc>
              <a:buClr>
                <a:srgbClr val="000000"/>
              </a:buClr>
              <a:buFont typeface="Arial"/>
              <a:buChar char="•"/>
            </a:pPr>
            <a:r>
              <a:rPr b="0" lang="en-US" sz="2500" spc="-1" strike="noStrike">
                <a:solidFill>
                  <a:srgbClr val="000000"/>
                </a:solidFill>
                <a:latin typeface="Atkinson Hyperlegible"/>
              </a:rPr>
              <a:t>The XML library</a:t>
            </a:r>
            <a:r>
              <a:rPr b="0" lang="en-US" sz="2500" spc="-1" strike="noStrike">
                <a:solidFill>
                  <a:srgbClr val="000000"/>
                </a:solidFill>
                <a:latin typeface="Atkinson Hyperlegible Bold"/>
              </a:rPr>
              <a:t> xml.etree.cElementTree</a:t>
            </a:r>
            <a:r>
              <a:rPr b="0" lang="en-US" sz="2500" spc="-1" strike="noStrike">
                <a:solidFill>
                  <a:srgbClr val="000000"/>
                </a:solidFill>
                <a:latin typeface="Atkinson Hyperlegible"/>
              </a:rPr>
              <a:t> will now be imported.</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we will now build the </a:t>
            </a:r>
            <a:r>
              <a:rPr b="0" lang="en-US" sz="2500" spc="-1" strike="noStrike">
                <a:solidFill>
                  <a:srgbClr val="000000"/>
                </a:solidFill>
                <a:latin typeface="Atkinson Hyperlegible Bold"/>
              </a:rPr>
              <a:t>root </a:t>
            </a:r>
            <a:r>
              <a:rPr b="0" lang="en-US" sz="2500" spc="-1" strike="noStrike">
                <a:solidFill>
                  <a:srgbClr val="000000"/>
                </a:solidFill>
                <a:latin typeface="Atkinson Hyperlegible"/>
              </a:rPr>
              <a:t>of the XML file because every XML file needs one in our example, the root will be stored in a varibale r and the root has a name “Employee”.</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To add the details of the employee, we will create </a:t>
            </a:r>
            <a:r>
              <a:rPr b="0" lang="en-US" sz="2500" spc="-1" strike="noStrike">
                <a:solidFill>
                  <a:srgbClr val="000000"/>
                </a:solidFill>
                <a:latin typeface="Atkinson Hyperlegible Bold"/>
              </a:rPr>
              <a:t>SubElements </a:t>
            </a:r>
            <a:r>
              <a:rPr b="0" lang="en-US" sz="2500" spc="-1" strike="noStrike">
                <a:solidFill>
                  <a:srgbClr val="000000"/>
                </a:solidFill>
                <a:latin typeface="Atkinson Hyperlegible"/>
              </a:rPr>
              <a:t>of root for our XML Documents and fill it with corresponding data. </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Build an XML Tree.</a:t>
            </a:r>
            <a:endParaRPr b="0" lang="en-US" sz="2500" spc="-1" strike="noStrike">
              <a:latin typeface="Arial"/>
            </a:endParaRPr>
          </a:p>
          <a:p>
            <a:pPr lvl="1" marL="539640" indent="-270000">
              <a:lnSpc>
                <a:spcPts val="3498"/>
              </a:lnSpc>
              <a:buClr>
                <a:srgbClr val="000000"/>
              </a:buClr>
              <a:buFont typeface="Arial"/>
              <a:buChar char="•"/>
            </a:pPr>
            <a:r>
              <a:rPr b="0" lang="en-US" sz="2500" spc="-1" strike="noStrike">
                <a:solidFill>
                  <a:srgbClr val="000000"/>
                </a:solidFill>
                <a:latin typeface="Atkinson Hyperlegible"/>
              </a:rPr>
              <a:t>Finally, create an XML file and write our XML tree to the file.</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75" name="Freeform 2"/>
          <p:cNvSpPr/>
          <p:nvPr/>
        </p:nvSpPr>
        <p:spPr>
          <a:xfrm>
            <a:off x="850320" y="1418760"/>
            <a:ext cx="9537120" cy="7839000"/>
          </a:xfrm>
          <a:custGeom>
            <a:avLst/>
            <a:gdLst/>
            <a:ahLst/>
            <a:rect l="l" t="t" r="r" b="b"/>
            <a:pathLst>
              <a:path w="9537559" h="7839524">
                <a:moveTo>
                  <a:pt x="0" y="0"/>
                </a:moveTo>
                <a:lnTo>
                  <a:pt x="9537560" y="0"/>
                </a:lnTo>
                <a:lnTo>
                  <a:pt x="9537560" y="7839524"/>
                </a:lnTo>
                <a:lnTo>
                  <a:pt x="0" y="7839524"/>
                </a:lnTo>
                <a:lnTo>
                  <a:pt x="0" y="0"/>
                </a:lnTo>
                <a:close/>
              </a:path>
            </a:pathLst>
          </a:custGeom>
          <a:blipFill rotWithShape="0">
            <a:blip r:embed="rId1"/>
            <a:srcRect/>
            <a:stretch/>
          </a:blipFill>
          <a:ln w="0">
            <a:noFill/>
          </a:ln>
        </p:spPr>
        <p:style>
          <a:lnRef idx="0"/>
          <a:fillRef idx="0"/>
          <a:effectRef idx="0"/>
          <a:fontRef idx="minor"/>
        </p:style>
      </p:sp>
      <p:sp>
        <p:nvSpPr>
          <p:cNvPr id="276" name="Freeform 3"/>
          <p:cNvSpPr/>
          <p:nvPr/>
        </p:nvSpPr>
        <p:spPr>
          <a:xfrm>
            <a:off x="10617120" y="3602160"/>
            <a:ext cx="7370640" cy="6555960"/>
          </a:xfrm>
          <a:custGeom>
            <a:avLst/>
            <a:gdLst/>
            <a:ahLst/>
            <a:rect l="l" t="t" r="r" b="b"/>
            <a:pathLst>
              <a:path w="7371160" h="6556197">
                <a:moveTo>
                  <a:pt x="0" y="0"/>
                </a:moveTo>
                <a:lnTo>
                  <a:pt x="7371160" y="0"/>
                </a:lnTo>
                <a:lnTo>
                  <a:pt x="7371160" y="6556196"/>
                </a:lnTo>
                <a:lnTo>
                  <a:pt x="0" y="6556196"/>
                </a:lnTo>
                <a:lnTo>
                  <a:pt x="0" y="0"/>
                </a:lnTo>
                <a:close/>
              </a:path>
            </a:pathLst>
          </a:custGeom>
          <a:blipFill rotWithShape="0">
            <a:blip r:embed="rId2"/>
            <a:srcRect/>
            <a:stretch/>
          </a:blipFill>
          <a:ln w="0">
            <a:noFill/>
          </a:ln>
        </p:spPr>
        <p:style>
          <a:lnRef idx="0"/>
          <a:fillRef idx="0"/>
          <a:effectRef idx="0"/>
          <a:fontRef idx="minor"/>
        </p:style>
      </p:sp>
      <p:sp>
        <p:nvSpPr>
          <p:cNvPr id="277" name="TextBox 4"/>
          <p:cNvSpPr/>
          <p:nvPr/>
        </p:nvSpPr>
        <p:spPr>
          <a:xfrm>
            <a:off x="850320" y="580320"/>
            <a:ext cx="9537120" cy="46188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The whole problem solution</a:t>
            </a:r>
            <a:endParaRPr b="0" lang="en-US" sz="2600" spc="-1" strike="noStrike">
              <a:latin typeface="Arial"/>
            </a:endParaRPr>
          </a:p>
        </p:txBody>
      </p:sp>
      <p:sp>
        <p:nvSpPr>
          <p:cNvPr id="278" name="TextBox 5"/>
          <p:cNvSpPr/>
          <p:nvPr/>
        </p:nvSpPr>
        <p:spPr>
          <a:xfrm>
            <a:off x="10617120" y="2864880"/>
            <a:ext cx="4851000" cy="46188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 </a:t>
            </a:r>
            <a:r>
              <a:rPr b="0" lang="en-US" sz="2600" spc="-1" strike="noStrike">
                <a:solidFill>
                  <a:srgbClr val="000000"/>
                </a:solidFill>
                <a:latin typeface="Atkinson Hyperlegible"/>
              </a:rPr>
              <a:t>Json_to_xml.xml file content</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79" name="Freeform 2"/>
          <p:cNvSpPr/>
          <p:nvPr/>
        </p:nvSpPr>
        <p:spPr>
          <a:xfrm>
            <a:off x="3401280" y="4527720"/>
            <a:ext cx="9752400" cy="4730400"/>
          </a:xfrm>
          <a:custGeom>
            <a:avLst/>
            <a:gdLst/>
            <a:ahLst/>
            <a:rect l="l" t="t" r="r" b="b"/>
            <a:pathLst>
              <a:path w="9752906" h="4730689">
                <a:moveTo>
                  <a:pt x="0" y="0"/>
                </a:moveTo>
                <a:lnTo>
                  <a:pt x="9752906" y="0"/>
                </a:lnTo>
                <a:lnTo>
                  <a:pt x="9752906" y="4730689"/>
                </a:lnTo>
                <a:lnTo>
                  <a:pt x="0" y="4730689"/>
                </a:lnTo>
                <a:lnTo>
                  <a:pt x="0" y="0"/>
                </a:lnTo>
                <a:close/>
              </a:path>
            </a:pathLst>
          </a:custGeom>
          <a:blipFill rotWithShape="0">
            <a:blip r:embed="rId1"/>
            <a:srcRect/>
            <a:stretch/>
          </a:blipFill>
          <a:ln w="0">
            <a:noFill/>
          </a:ln>
        </p:spPr>
        <p:style>
          <a:lnRef idx="0"/>
          <a:fillRef idx="0"/>
          <a:effectRef idx="0"/>
          <a:fontRef idx="minor"/>
        </p:style>
      </p:sp>
      <p:sp>
        <p:nvSpPr>
          <p:cNvPr id="280" name="TextBox 3"/>
          <p:cNvSpPr/>
          <p:nvPr/>
        </p:nvSpPr>
        <p:spPr>
          <a:xfrm>
            <a:off x="795240" y="490680"/>
            <a:ext cx="3275640" cy="568440"/>
          </a:xfrm>
          <a:prstGeom prst="rect">
            <a:avLst/>
          </a:prstGeom>
          <a:noFill/>
          <a:ln w="0">
            <a:noFill/>
          </a:ln>
        </p:spPr>
        <p:style>
          <a:lnRef idx="0"/>
          <a:fillRef idx="0"/>
          <a:effectRef idx="0"/>
          <a:fontRef idx="minor"/>
        </p:style>
        <p:txBody>
          <a:bodyPr lIns="0" rIns="0" tIns="0" bIns="0" anchor="t">
            <a:spAutoFit/>
          </a:bodyPr>
          <a:p>
            <a:pPr>
              <a:lnSpc>
                <a:spcPts val="4479"/>
              </a:lnSpc>
              <a:buNone/>
              <a:tabLst>
                <a:tab algn="l" pos="0"/>
              </a:tabLst>
            </a:pPr>
            <a:r>
              <a:rPr b="0" lang="en-US" sz="3200" spc="-1" strike="noStrike">
                <a:solidFill>
                  <a:srgbClr val="2b4a9d"/>
                </a:solidFill>
                <a:latin typeface="Atkinson Hyperlegible Bold"/>
              </a:rPr>
              <a:t>2. Image</a:t>
            </a:r>
            <a:endParaRPr b="0" lang="en-US" sz="3200" spc="-1" strike="noStrike">
              <a:latin typeface="Arial"/>
            </a:endParaRPr>
          </a:p>
        </p:txBody>
      </p:sp>
      <p:sp>
        <p:nvSpPr>
          <p:cNvPr id="281" name="TextBox 4"/>
          <p:cNvSpPr/>
          <p:nvPr/>
        </p:nvSpPr>
        <p:spPr>
          <a:xfrm>
            <a:off x="1219320" y="1402560"/>
            <a:ext cx="16039800" cy="184860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Image files are probably the most fascinating file format used in data science. All computer vision applications are based on image processing. So, it is necessary to know different images and how to deal with them.Most images are 3-Dimensional, having RGB (Red-Green-Blue) values</a:t>
            </a:r>
            <a:endParaRPr b="0" lang="en-US" sz="2600" spc="-1" strike="noStrike">
              <a:latin typeface="Arial"/>
            </a:endParaRPr>
          </a:p>
        </p:txBody>
      </p:sp>
      <p:sp>
        <p:nvSpPr>
          <p:cNvPr id="282" name="TextBox 5"/>
          <p:cNvSpPr/>
          <p:nvPr/>
        </p:nvSpPr>
        <p:spPr>
          <a:xfrm>
            <a:off x="1219320" y="3398040"/>
            <a:ext cx="656172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pPr>
            <a:r>
              <a:rPr b="0" lang="en-US" sz="2800" spc="-1" strike="noStrike">
                <a:solidFill>
                  <a:srgbClr val="000000"/>
                </a:solidFill>
                <a:latin typeface="Atkinson Hyperlegible Bold"/>
              </a:rPr>
              <a:t>The distinction between RGB and BGR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70" name="Freeform 2"/>
          <p:cNvSpPr/>
          <p:nvPr/>
        </p:nvSpPr>
        <p:spPr>
          <a:xfrm>
            <a:off x="5822280" y="1028880"/>
            <a:ext cx="11436480" cy="772200"/>
          </a:xfrm>
          <a:custGeom>
            <a:avLst/>
            <a:gdLst/>
            <a:ahLst/>
            <a:rect l="l" t="t" r="r" b="b"/>
            <a:pathLst>
              <a:path w="11437006" h="772404">
                <a:moveTo>
                  <a:pt x="0" y="0"/>
                </a:moveTo>
                <a:lnTo>
                  <a:pt x="11437006" y="0"/>
                </a:lnTo>
                <a:lnTo>
                  <a:pt x="11437006" y="772404"/>
                </a:lnTo>
                <a:lnTo>
                  <a:pt x="0" y="772404"/>
                </a:lnTo>
                <a:lnTo>
                  <a:pt x="0" y="0"/>
                </a:lnTo>
                <a:close/>
              </a:path>
            </a:pathLst>
          </a:custGeom>
          <a:blipFill rotWithShape="0">
            <a:blip r:embed="rId1"/>
            <a:srcRect/>
            <a:stretch/>
          </a:blipFill>
          <a:ln w="0">
            <a:noFill/>
          </a:ln>
        </p:spPr>
        <p:style>
          <a:lnRef idx="0"/>
          <a:fillRef idx="0"/>
          <a:effectRef idx="0"/>
          <a:fontRef idx="minor"/>
        </p:style>
      </p:sp>
      <p:sp>
        <p:nvSpPr>
          <p:cNvPr id="71" name="Freeform 3"/>
          <p:cNvSpPr/>
          <p:nvPr/>
        </p:nvSpPr>
        <p:spPr>
          <a:xfrm>
            <a:off x="6653880" y="8076240"/>
            <a:ext cx="9147600" cy="1890720"/>
          </a:xfrm>
          <a:custGeom>
            <a:avLst/>
            <a:gdLst/>
            <a:ahLst/>
            <a:rect l="l" t="t" r="r" b="b"/>
            <a:pathLst>
              <a:path w="9147864" h="1891031">
                <a:moveTo>
                  <a:pt x="0" y="0"/>
                </a:moveTo>
                <a:lnTo>
                  <a:pt x="9147864" y="0"/>
                </a:lnTo>
                <a:lnTo>
                  <a:pt x="9147864" y="1891031"/>
                </a:lnTo>
                <a:lnTo>
                  <a:pt x="0" y="1891031"/>
                </a:lnTo>
                <a:lnTo>
                  <a:pt x="0" y="0"/>
                </a:lnTo>
                <a:close/>
              </a:path>
            </a:pathLst>
          </a:custGeom>
          <a:blipFill rotWithShape="0">
            <a:blip r:embed="rId2"/>
            <a:srcRect/>
            <a:stretch/>
          </a:blipFill>
          <a:ln w="0">
            <a:noFill/>
          </a:ln>
        </p:spPr>
        <p:style>
          <a:lnRef idx="0"/>
          <a:fillRef idx="0"/>
          <a:effectRef idx="0"/>
          <a:fontRef idx="minor"/>
        </p:style>
      </p:sp>
      <p:sp>
        <p:nvSpPr>
          <p:cNvPr id="72" name="TextBox 4"/>
          <p:cNvSpPr/>
          <p:nvPr/>
        </p:nvSpPr>
        <p:spPr>
          <a:xfrm>
            <a:off x="1028880" y="490680"/>
            <a:ext cx="4521960" cy="1137240"/>
          </a:xfrm>
          <a:prstGeom prst="rect">
            <a:avLst/>
          </a:prstGeom>
          <a:noFill/>
          <a:ln w="0">
            <a:noFill/>
          </a:ln>
        </p:spPr>
        <p:style>
          <a:lnRef idx="0"/>
          <a:fillRef idx="0"/>
          <a:effectRef idx="0"/>
          <a:fontRef idx="minor"/>
        </p:style>
        <p:txBody>
          <a:bodyPr lIns="0" rIns="0" tIns="0" bIns="0" anchor="t">
            <a:spAutoFit/>
          </a:bodyPr>
          <a:p>
            <a:pPr algn="ctr">
              <a:lnSpc>
                <a:spcPts val="4479"/>
              </a:lnSpc>
              <a:buNone/>
              <a:tabLst>
                <a:tab algn="l" pos="0"/>
              </a:tabLst>
            </a:pPr>
            <a:r>
              <a:rPr b="0" lang="en-US" sz="3200" spc="-1" strike="noStrike">
                <a:solidFill>
                  <a:srgbClr val="000000"/>
                </a:solidFill>
                <a:latin typeface="Atkinson Hyperlegible Bold"/>
              </a:rPr>
              <a:t>Jupyter Notebook Cells</a:t>
            </a:r>
            <a:endParaRPr b="0" lang="en-US" sz="3200" spc="-1" strike="noStrike">
              <a:latin typeface="Arial"/>
            </a:endParaRPr>
          </a:p>
        </p:txBody>
      </p:sp>
      <p:sp>
        <p:nvSpPr>
          <p:cNvPr id="73" name="TextBox 5"/>
          <p:cNvSpPr/>
          <p:nvPr/>
        </p:nvSpPr>
        <p:spPr>
          <a:xfrm>
            <a:off x="1028880" y="1743840"/>
            <a:ext cx="452196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Bold"/>
              </a:rPr>
              <a:t>1. Code cells:</a:t>
            </a:r>
            <a:endParaRPr b="0" lang="en-US" sz="2700" spc="-1" strike="noStrike">
              <a:latin typeface="Arial"/>
            </a:endParaRPr>
          </a:p>
        </p:txBody>
      </p:sp>
      <p:sp>
        <p:nvSpPr>
          <p:cNvPr id="74" name="TextBox 6"/>
          <p:cNvSpPr/>
          <p:nvPr/>
        </p:nvSpPr>
        <p:spPr>
          <a:xfrm>
            <a:off x="1267560" y="2470680"/>
            <a:ext cx="14699880" cy="335880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Code cells are used to write and execute code. To create a code cell, click the “+” button in </a:t>
            </a:r>
            <a:endParaRPr b="0" lang="en-US" sz="2700" spc="-1" strike="noStrike">
              <a:latin typeface="Arial"/>
            </a:endParaRPr>
          </a:p>
          <a:p>
            <a:pPr>
              <a:lnSpc>
                <a:spcPts val="3779"/>
              </a:lnSpc>
              <a:buNone/>
            </a:pPr>
            <a:r>
              <a:rPr b="0" lang="en-US" sz="2700" spc="-1" strike="noStrike">
                <a:solidFill>
                  <a:srgbClr val="000000"/>
                </a:solidFill>
                <a:latin typeface="Atkinson Hyperlegible"/>
              </a:rPr>
              <a:t>the toolbar and select “Code” from the dropdown menu. You can then write Python, R, or any </a:t>
            </a:r>
            <a:endParaRPr b="0" lang="en-US" sz="2700" spc="-1" strike="noStrike">
              <a:latin typeface="Arial"/>
            </a:endParaRPr>
          </a:p>
          <a:p>
            <a:pPr>
              <a:lnSpc>
                <a:spcPts val="3779"/>
              </a:lnSpc>
              <a:buNone/>
            </a:pPr>
            <a:r>
              <a:rPr b="0" lang="en-US" sz="2700" spc="-1" strike="noStrike">
                <a:solidFill>
                  <a:srgbClr val="000000"/>
                </a:solidFill>
                <a:latin typeface="Atkinson Hyperlegible"/>
              </a:rPr>
              <a:t>other programming language code in the cell and execute it by pressing “Shift+Enter” or clicking </a:t>
            </a:r>
            <a:endParaRPr b="0" lang="en-US" sz="2700" spc="-1" strike="noStrike">
              <a:latin typeface="Arial"/>
            </a:endParaRPr>
          </a:p>
          <a:p>
            <a:pPr>
              <a:lnSpc>
                <a:spcPts val="3779"/>
              </a:lnSpc>
              <a:buNone/>
            </a:pPr>
            <a:r>
              <a:rPr b="0" lang="en-US" sz="2700" spc="-1" strike="noStrike">
                <a:solidFill>
                  <a:srgbClr val="000000"/>
                </a:solidFill>
                <a:latin typeface="Atkinson Hyperlegible"/>
              </a:rPr>
              <a:t>the “Run” button in the toolbar</a:t>
            </a:r>
            <a:endParaRPr b="0" lang="en-US" sz="2700" spc="-1" strike="noStrike">
              <a:latin typeface="Arial"/>
            </a:endParaRPr>
          </a:p>
        </p:txBody>
      </p:sp>
      <p:sp>
        <p:nvSpPr>
          <p:cNvPr id="75" name="TextBox 7"/>
          <p:cNvSpPr/>
          <p:nvPr/>
        </p:nvSpPr>
        <p:spPr>
          <a:xfrm>
            <a:off x="898560" y="5510520"/>
            <a:ext cx="3002040" cy="959400"/>
          </a:xfrm>
          <a:prstGeom prst="rect">
            <a:avLst/>
          </a:prstGeom>
          <a:noFill/>
          <a:ln w="0">
            <a:noFill/>
          </a:ln>
        </p:spPr>
        <p:style>
          <a:lnRef idx="0"/>
          <a:fillRef idx="0"/>
          <a:effectRef idx="0"/>
          <a:fontRef idx="minor"/>
        </p:style>
        <p:txBody>
          <a:bodyPr lIns="0" rIns="0" tIns="0" bIns="0" anchor="t">
            <a:spAutoFit/>
          </a:bodyPr>
          <a:p>
            <a:pPr algn="ctr">
              <a:lnSpc>
                <a:spcPts val="3779"/>
              </a:lnSpc>
              <a:buNone/>
            </a:pPr>
            <a:r>
              <a:rPr b="0" lang="en-US" sz="2700" spc="-1" strike="noStrike">
                <a:solidFill>
                  <a:srgbClr val="000000"/>
                </a:solidFill>
                <a:latin typeface="Atkinson Hyperlegible Bold"/>
              </a:rPr>
              <a:t>2. Markdown cells:</a:t>
            </a:r>
            <a:endParaRPr b="0" lang="en-US" sz="2700" spc="-1" strike="noStrike">
              <a:latin typeface="Arial"/>
            </a:endParaRPr>
          </a:p>
        </p:txBody>
      </p:sp>
      <p:sp>
        <p:nvSpPr>
          <p:cNvPr id="76" name="TextBox 8"/>
          <p:cNvSpPr/>
          <p:nvPr/>
        </p:nvSpPr>
        <p:spPr>
          <a:xfrm>
            <a:off x="1267560" y="6232680"/>
            <a:ext cx="14646240" cy="335880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Markdown cells are used to write formatted text and documentation. To create a Markdown </a:t>
            </a:r>
            <a:endParaRPr b="0" lang="en-US" sz="2700" spc="-1" strike="noStrike">
              <a:latin typeface="Arial"/>
            </a:endParaRPr>
          </a:p>
          <a:p>
            <a:pPr>
              <a:lnSpc>
                <a:spcPts val="3779"/>
              </a:lnSpc>
              <a:buNone/>
            </a:pPr>
            <a:r>
              <a:rPr b="0" lang="en-US" sz="2700" spc="-1" strike="noStrike">
                <a:solidFill>
                  <a:srgbClr val="000000"/>
                </a:solidFill>
                <a:latin typeface="Atkinson Hyperlegible"/>
              </a:rPr>
              <a:t>cell, click the “+” button in the toolbar and select “Markdown” from the dropdown menu. You can </a:t>
            </a:r>
            <a:endParaRPr b="0" lang="en-US" sz="2700" spc="-1" strike="noStrike">
              <a:latin typeface="Arial"/>
            </a:endParaRPr>
          </a:p>
          <a:p>
            <a:pPr>
              <a:lnSpc>
                <a:spcPts val="3779"/>
              </a:lnSpc>
              <a:buNone/>
            </a:pPr>
            <a:r>
              <a:rPr b="0" lang="en-US" sz="2700" spc="-1" strike="noStrike">
                <a:solidFill>
                  <a:srgbClr val="000000"/>
                </a:solidFill>
                <a:latin typeface="Atkinson Hyperlegible"/>
              </a:rPr>
              <a:t>then write text using Markdown syntax, which allows you to add headings, lists, links, images, </a:t>
            </a:r>
            <a:endParaRPr b="0" lang="en-US" sz="2700" spc="-1" strike="noStrike">
              <a:latin typeface="Arial"/>
            </a:endParaRPr>
          </a:p>
          <a:p>
            <a:pPr>
              <a:lnSpc>
                <a:spcPts val="3779"/>
              </a:lnSpc>
              <a:buNone/>
            </a:pPr>
            <a:r>
              <a:rPr b="0" lang="en-US" sz="2700" spc="-1" strike="noStrike">
                <a:solidFill>
                  <a:srgbClr val="000000"/>
                </a:solidFill>
                <a:latin typeface="Atkinson Hyperlegible"/>
              </a:rPr>
              <a:t>and other formatting options.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83" name="TextBox 2"/>
          <p:cNvSpPr/>
          <p:nvPr/>
        </p:nvSpPr>
        <p:spPr>
          <a:xfrm>
            <a:off x="1028880" y="490680"/>
            <a:ext cx="4637880" cy="11372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Common Image Format:</a:t>
            </a:r>
            <a:endParaRPr b="0" lang="en-US" sz="3200" spc="-1" strike="noStrike">
              <a:latin typeface="Arial"/>
            </a:endParaRPr>
          </a:p>
        </p:txBody>
      </p:sp>
      <p:sp>
        <p:nvSpPr>
          <p:cNvPr id="284" name="TextBox 3"/>
          <p:cNvSpPr/>
          <p:nvPr/>
        </p:nvSpPr>
        <p:spPr>
          <a:xfrm>
            <a:off x="1246320" y="1474200"/>
            <a:ext cx="467064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a) TIFF (.tif, .tiff)</a:t>
            </a:r>
            <a:endParaRPr b="0" lang="en-US" sz="2800" spc="-1" strike="noStrike">
              <a:latin typeface="Arial"/>
            </a:endParaRPr>
          </a:p>
        </p:txBody>
      </p:sp>
      <p:sp>
        <p:nvSpPr>
          <p:cNvPr id="285" name="TextBox 4"/>
          <p:cNvSpPr/>
          <p:nvPr/>
        </p:nvSpPr>
        <p:spPr>
          <a:xfrm>
            <a:off x="1542960" y="2403000"/>
            <a:ext cx="15715800" cy="231084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TIFF which stands for (Tagged Image File Format) does not need to be compressed or lose any image quality or information, allowing for very high-quality images but they are larger in size.</a:t>
            </a:r>
            <a:endParaRPr b="0" lang="en-US" sz="2600" spc="-1" strike="noStrike">
              <a:latin typeface="Arial"/>
            </a:endParaRPr>
          </a:p>
          <a:p>
            <a:pPr>
              <a:lnSpc>
                <a:spcPts val="3640"/>
              </a:lnSpc>
              <a:buNone/>
            </a:pPr>
            <a:r>
              <a:rPr b="0" lang="en-US" sz="2600" spc="-1" strike="noStrike">
                <a:solidFill>
                  <a:srgbClr val="000000"/>
                </a:solidFill>
                <a:latin typeface="Atkinson Hyperlegible"/>
              </a:rPr>
              <a:t>1. Compression: no need for compression. Very high-quality images.</a:t>
            </a:r>
            <a:endParaRPr b="0" lang="en-US" sz="2600" spc="-1" strike="noStrike">
              <a:latin typeface="Arial"/>
            </a:endParaRPr>
          </a:p>
          <a:p>
            <a:pPr>
              <a:lnSpc>
                <a:spcPts val="3640"/>
              </a:lnSpc>
              <a:buNone/>
            </a:pPr>
            <a:r>
              <a:rPr b="0" lang="en-US" sz="2600" spc="-1" strike="noStrike">
                <a:solidFill>
                  <a:srgbClr val="000000"/>
                </a:solidFill>
                <a:latin typeface="Atkinson Hyperlegible"/>
              </a:rPr>
              <a:t>2. Best for high-quality prints, and professional publications.</a:t>
            </a:r>
            <a:endParaRPr b="0" lang="en-US" sz="2600" spc="-1" strike="noStrike">
              <a:latin typeface="Arial"/>
            </a:endParaRPr>
          </a:p>
          <a:p>
            <a:pPr>
              <a:lnSpc>
                <a:spcPts val="3640"/>
              </a:lnSpc>
              <a:buNone/>
            </a:pPr>
            <a:r>
              <a:rPr b="0" lang="en-US" sz="2600" spc="-1" strike="noStrike">
                <a:solidFill>
                  <a:srgbClr val="000000"/>
                </a:solidFill>
                <a:latin typeface="Atkinson Hyperlegible"/>
              </a:rPr>
              <a:t>3. Special attributes: it can be transparent.</a:t>
            </a:r>
            <a:endParaRPr b="0" lang="en-US" sz="2600" spc="-1" strike="noStrike">
              <a:latin typeface="Arial"/>
            </a:endParaRPr>
          </a:p>
        </p:txBody>
      </p:sp>
      <p:sp>
        <p:nvSpPr>
          <p:cNvPr id="286" name="TextBox 5"/>
          <p:cNvSpPr/>
          <p:nvPr/>
        </p:nvSpPr>
        <p:spPr>
          <a:xfrm>
            <a:off x="1246320" y="5303160"/>
            <a:ext cx="502740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b) JPEG (.jpg, .jpeg)</a:t>
            </a:r>
            <a:endParaRPr b="0" lang="en-US" sz="2800" spc="-1" strike="noStrike">
              <a:latin typeface="Arial"/>
            </a:endParaRPr>
          </a:p>
        </p:txBody>
      </p:sp>
      <p:sp>
        <p:nvSpPr>
          <p:cNvPr id="287" name="TextBox 6"/>
          <p:cNvSpPr/>
          <p:nvPr/>
        </p:nvSpPr>
        <p:spPr>
          <a:xfrm>
            <a:off x="1542960" y="6033240"/>
            <a:ext cx="15715800" cy="36975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JPEG which stands for (Joint Photographic Experts Groups) is compressed to make a smaller file which causes a loss in quality (not very noticeable). JPEG files are very common and they are a popular format for digital cameras - making it ideal for web use and non-professional prints.</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1. Compression: some file information is compressed or lost.</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2. Best for web images, non-professional printing, email, and PowerPoint.</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3. Special attributes: the amount of compression can be chosen when saving in image </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editing programs like Adobe Photoshop or GIMP.</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88" name="TextBox 2"/>
          <p:cNvSpPr/>
          <p:nvPr/>
        </p:nvSpPr>
        <p:spPr>
          <a:xfrm>
            <a:off x="1028880" y="547200"/>
            <a:ext cx="366300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c) GIF (.gif)</a:t>
            </a:r>
            <a:endParaRPr b="0" lang="en-US" sz="2800" spc="-1" strike="noStrike">
              <a:latin typeface="Arial"/>
            </a:endParaRPr>
          </a:p>
        </p:txBody>
      </p:sp>
      <p:sp>
        <p:nvSpPr>
          <p:cNvPr id="289" name="TextBox 3"/>
          <p:cNvSpPr/>
          <p:nvPr/>
        </p:nvSpPr>
        <p:spPr>
          <a:xfrm>
            <a:off x="1314360" y="1260000"/>
            <a:ext cx="16064280" cy="277308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GIF stands for (Graphics Interchange Format) files are typically small and very portable. They are used for web graphics, because they are limited to only 256 colors, can allow for transparency, and can be animated.</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1. Compression: compression without loss of quality.</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2. Best for web images.</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3. Special attributes: it can be animated. It can be transparent.</a:t>
            </a:r>
            <a:endParaRPr b="0" lang="en-US" sz="2600" spc="-1" strike="noStrike">
              <a:latin typeface="Arial"/>
            </a:endParaRPr>
          </a:p>
        </p:txBody>
      </p:sp>
      <p:sp>
        <p:nvSpPr>
          <p:cNvPr id="290" name="TextBox 4"/>
          <p:cNvSpPr/>
          <p:nvPr/>
        </p:nvSpPr>
        <p:spPr>
          <a:xfrm>
            <a:off x="1028880" y="4242960"/>
            <a:ext cx="39398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d) PNG (.png)</a:t>
            </a:r>
            <a:endParaRPr b="0" lang="en-US" sz="2800" spc="-1" strike="noStrike">
              <a:latin typeface="Arial"/>
            </a:endParaRPr>
          </a:p>
        </p:txBody>
      </p:sp>
      <p:sp>
        <p:nvSpPr>
          <p:cNvPr id="291" name="TextBox 5"/>
          <p:cNvSpPr/>
          <p:nvPr/>
        </p:nvSpPr>
        <p:spPr>
          <a:xfrm>
            <a:off x="1314360" y="5086440"/>
            <a:ext cx="15944400" cy="184860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PNG which stands for (Portable Network Graphics) is a file designed to improve and replace the GIF format. PNG files can handle up to 16 million colors, unlike the 256 colors supported by GIF.</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1. Compression: compression without loss of quality is best for web images.</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2. Special attributes: it can be transparent.</a:t>
            </a:r>
            <a:endParaRPr b="0" lang="en-US" sz="2600" spc="-1" strike="noStrike">
              <a:latin typeface="Arial"/>
            </a:endParaRPr>
          </a:p>
        </p:txBody>
      </p:sp>
      <p:sp>
        <p:nvSpPr>
          <p:cNvPr id="292" name="TextBox 6"/>
          <p:cNvSpPr/>
          <p:nvPr/>
        </p:nvSpPr>
        <p:spPr>
          <a:xfrm>
            <a:off x="1275120" y="8710920"/>
            <a:ext cx="7387560" cy="1066680"/>
          </a:xfrm>
          <a:prstGeom prst="rect">
            <a:avLst/>
          </a:prstGeom>
          <a:noFill/>
          <a:ln w="0">
            <a:noFill/>
          </a:ln>
        </p:spPr>
        <p:style>
          <a:lnRef idx="0"/>
          <a:fillRef idx="0"/>
          <a:effectRef idx="0"/>
          <a:fontRef idx="minor"/>
        </p:style>
        <p:txBody>
          <a:bodyPr lIns="0" rIns="0" tIns="0" bIns="0" anchor="t">
            <a:spAutoFit/>
          </a:bodyPr>
          <a:p>
            <a:pPr algn="ctr">
              <a:lnSpc>
                <a:spcPts val="4201"/>
              </a:lnSpc>
              <a:buNone/>
            </a:pPr>
            <a:r>
              <a:rPr b="0" lang="en-US" sz="3000" spc="-1" strike="noStrike">
                <a:solidFill>
                  <a:srgbClr val="000000"/>
                </a:solidFill>
                <a:latin typeface="Atkinson Hyperlegible Bold"/>
              </a:rPr>
              <a:t>Image Formats Comparison: Page no 69 </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293" name="Freeform 2"/>
          <p:cNvSpPr/>
          <p:nvPr/>
        </p:nvSpPr>
        <p:spPr>
          <a:xfrm>
            <a:off x="15567840" y="7416360"/>
            <a:ext cx="2559240" cy="2559240"/>
          </a:xfrm>
          <a:custGeom>
            <a:avLst/>
            <a:gdLst/>
            <a:ahLst/>
            <a:rect l="l" t="t" r="r" b="b"/>
            <a:pathLst>
              <a:path w="2559729" h="2559729">
                <a:moveTo>
                  <a:pt x="0" y="0"/>
                </a:moveTo>
                <a:lnTo>
                  <a:pt x="2559730" y="0"/>
                </a:lnTo>
                <a:lnTo>
                  <a:pt x="2559730" y="2559729"/>
                </a:lnTo>
                <a:lnTo>
                  <a:pt x="0" y="2559729"/>
                </a:lnTo>
                <a:lnTo>
                  <a:pt x="0" y="0"/>
                </a:lnTo>
                <a:close/>
              </a:path>
            </a:pathLst>
          </a:custGeom>
          <a:blipFill rotWithShape="0">
            <a:blip r:embed="rId1"/>
            <a:srcRect/>
            <a:stretch/>
          </a:blipFill>
          <a:ln w="0">
            <a:noFill/>
          </a:ln>
        </p:spPr>
        <p:style>
          <a:lnRef idx="0"/>
          <a:fillRef idx="0"/>
          <a:effectRef idx="0"/>
          <a:fontRef idx="minor"/>
        </p:style>
      </p:sp>
      <p:sp>
        <p:nvSpPr>
          <p:cNvPr id="294" name="TextBox 3"/>
          <p:cNvSpPr/>
          <p:nvPr/>
        </p:nvSpPr>
        <p:spPr>
          <a:xfrm>
            <a:off x="1028880" y="490680"/>
            <a:ext cx="635292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Image Characteristics:</a:t>
            </a:r>
            <a:endParaRPr b="0" lang="en-US" sz="3200" spc="-1" strike="noStrike">
              <a:latin typeface="Arial"/>
            </a:endParaRPr>
          </a:p>
        </p:txBody>
      </p:sp>
      <p:sp>
        <p:nvSpPr>
          <p:cNvPr id="295" name="TextBox 4"/>
          <p:cNvSpPr/>
          <p:nvPr/>
        </p:nvSpPr>
        <p:spPr>
          <a:xfrm>
            <a:off x="1220400" y="1350360"/>
            <a:ext cx="16038720" cy="95940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Before dealing with images, we need to get familiar with some fundamental concepts of images. </a:t>
            </a:r>
            <a:endParaRPr b="0" lang="en-US" sz="2700" spc="-1" strike="noStrike">
              <a:latin typeface="Arial"/>
            </a:endParaRPr>
          </a:p>
        </p:txBody>
      </p:sp>
      <p:sp>
        <p:nvSpPr>
          <p:cNvPr id="296" name="TextBox 5"/>
          <p:cNvSpPr/>
          <p:nvPr/>
        </p:nvSpPr>
        <p:spPr>
          <a:xfrm>
            <a:off x="1220400" y="2139120"/>
            <a:ext cx="14846760" cy="143928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Digital Image Processing (DIP) is the manipulation and analysis of digital images using computer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algorithms. Here are some basic concepts related to DIP:</a:t>
            </a:r>
            <a:endParaRPr b="0" lang="en-US" sz="2700" spc="-1" strike="noStrike">
              <a:latin typeface="Arial"/>
            </a:endParaRPr>
          </a:p>
        </p:txBody>
      </p:sp>
      <p:sp>
        <p:nvSpPr>
          <p:cNvPr id="297" name="TextBox 6"/>
          <p:cNvSpPr/>
          <p:nvPr/>
        </p:nvSpPr>
        <p:spPr>
          <a:xfrm>
            <a:off x="1351440" y="3724920"/>
            <a:ext cx="517176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a) Color systems:</a:t>
            </a:r>
            <a:endParaRPr b="0" lang="en-US" sz="2800" spc="-1" strike="noStrike">
              <a:latin typeface="Arial"/>
            </a:endParaRPr>
          </a:p>
        </p:txBody>
      </p:sp>
      <p:sp>
        <p:nvSpPr>
          <p:cNvPr id="298" name="TextBox 7"/>
          <p:cNvSpPr/>
          <p:nvPr/>
        </p:nvSpPr>
        <p:spPr>
          <a:xfrm>
            <a:off x="1351440" y="4393800"/>
            <a:ext cx="13679640" cy="239904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In digital images, colors are represented using different color systems. The most common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ones are </a:t>
            </a:r>
            <a:r>
              <a:rPr b="0" lang="en-US" sz="2700" spc="-1" strike="noStrike">
                <a:solidFill>
                  <a:srgbClr val="000000"/>
                </a:solidFill>
                <a:latin typeface="Atkinson Hyperlegible Bold"/>
              </a:rPr>
              <a:t>RGB </a:t>
            </a:r>
            <a:r>
              <a:rPr b="0" lang="en-US" sz="2700" spc="-1" strike="noStrike">
                <a:solidFill>
                  <a:srgbClr val="000000"/>
                </a:solidFill>
                <a:latin typeface="Atkinson Hyperlegible"/>
              </a:rPr>
              <a:t>(Red-Green-Blue), </a:t>
            </a:r>
            <a:r>
              <a:rPr b="0" lang="en-US" sz="2700" spc="-1" strike="noStrike">
                <a:solidFill>
                  <a:srgbClr val="000000"/>
                </a:solidFill>
                <a:latin typeface="Atkinson Hyperlegible Bold"/>
              </a:rPr>
              <a:t>CMYK </a:t>
            </a:r>
            <a:r>
              <a:rPr b="0" lang="en-US" sz="2700" spc="-1" strike="noStrike">
                <a:solidFill>
                  <a:srgbClr val="000000"/>
                </a:solidFill>
                <a:latin typeface="Atkinson Hyperlegible"/>
              </a:rPr>
              <a:t>(Cyan-Magenta-Yellow-Key/Black),</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and HSV (Hue-Saturation-Value).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RGB is used for displaying images on a screen, while CMYK is used for printing</a:t>
            </a:r>
            <a:endParaRPr b="0" lang="en-US" sz="2700" spc="-1" strike="noStrike">
              <a:latin typeface="Arial"/>
            </a:endParaRPr>
          </a:p>
        </p:txBody>
      </p:sp>
      <p:sp>
        <p:nvSpPr>
          <p:cNvPr id="299" name="TextBox 8"/>
          <p:cNvSpPr/>
          <p:nvPr/>
        </p:nvSpPr>
        <p:spPr>
          <a:xfrm>
            <a:off x="1351440" y="6935040"/>
            <a:ext cx="1682280" cy="49752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b) Pixels: </a:t>
            </a:r>
            <a:endParaRPr b="0" lang="en-US" sz="2800" spc="-1" strike="noStrike">
              <a:latin typeface="Arial"/>
            </a:endParaRPr>
          </a:p>
        </p:txBody>
      </p:sp>
      <p:sp>
        <p:nvSpPr>
          <p:cNvPr id="300" name="TextBox 9"/>
          <p:cNvSpPr/>
          <p:nvPr/>
        </p:nvSpPr>
        <p:spPr>
          <a:xfrm>
            <a:off x="1467000" y="7607160"/>
            <a:ext cx="13805280" cy="239904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The smallest unit of an image is called a pixel, short for picture element. A pixel represents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a single point in the image and contains information about its color and brightness.</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The number of pixels in an image determines its resolution.</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01" name="Freeform 2"/>
          <p:cNvSpPr/>
          <p:nvPr/>
        </p:nvSpPr>
        <p:spPr>
          <a:xfrm>
            <a:off x="9729000" y="6695640"/>
            <a:ext cx="6436440" cy="3152160"/>
          </a:xfrm>
          <a:custGeom>
            <a:avLst/>
            <a:gdLst/>
            <a:ahLst/>
            <a:rect l="l" t="t" r="r" b="b"/>
            <a:pathLst>
              <a:path w="6436860" h="3152541">
                <a:moveTo>
                  <a:pt x="0" y="0"/>
                </a:moveTo>
                <a:lnTo>
                  <a:pt x="6436860" y="0"/>
                </a:lnTo>
                <a:lnTo>
                  <a:pt x="6436860" y="3152541"/>
                </a:lnTo>
                <a:lnTo>
                  <a:pt x="0" y="3152541"/>
                </a:lnTo>
                <a:lnTo>
                  <a:pt x="0" y="0"/>
                </a:lnTo>
                <a:close/>
              </a:path>
            </a:pathLst>
          </a:custGeom>
          <a:blipFill rotWithShape="0">
            <a:blip r:embed="rId1"/>
            <a:srcRect/>
            <a:stretch/>
          </a:blipFill>
          <a:ln w="0">
            <a:noFill/>
          </a:ln>
        </p:spPr>
        <p:style>
          <a:lnRef idx="0"/>
          <a:fillRef idx="0"/>
          <a:effectRef idx="0"/>
          <a:fontRef idx="minor"/>
        </p:style>
      </p:sp>
      <p:sp>
        <p:nvSpPr>
          <p:cNvPr id="302" name="TextBox 3"/>
          <p:cNvSpPr/>
          <p:nvPr/>
        </p:nvSpPr>
        <p:spPr>
          <a:xfrm>
            <a:off x="1028880" y="547200"/>
            <a:ext cx="1708920" cy="49752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c) Arrays: </a:t>
            </a:r>
            <a:endParaRPr b="0" lang="en-US" sz="2800" spc="-1" strike="noStrike">
              <a:latin typeface="Arial"/>
            </a:endParaRPr>
          </a:p>
        </p:txBody>
      </p:sp>
      <p:sp>
        <p:nvSpPr>
          <p:cNvPr id="303" name="TextBox 4"/>
          <p:cNvSpPr/>
          <p:nvPr/>
        </p:nvSpPr>
        <p:spPr>
          <a:xfrm>
            <a:off x="1414800" y="1384200"/>
            <a:ext cx="14257080" cy="239904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A digital image can be thought of as a 2D array of pixels. Each pixel is represented by a value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or set of values, depending on the color system used. The array is often stored in a file format,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such as JPEG or PNG.</a:t>
            </a:r>
            <a:endParaRPr b="0" lang="en-US" sz="2700" spc="-1" strike="noStrike">
              <a:latin typeface="Arial"/>
            </a:endParaRPr>
          </a:p>
        </p:txBody>
      </p:sp>
      <p:sp>
        <p:nvSpPr>
          <p:cNvPr id="304" name="TextBox 5"/>
          <p:cNvSpPr/>
          <p:nvPr/>
        </p:nvSpPr>
        <p:spPr>
          <a:xfrm>
            <a:off x="1028880" y="3382200"/>
            <a:ext cx="65282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d) Image acquisition: </a:t>
            </a:r>
            <a:endParaRPr b="0" lang="en-US" sz="2800" spc="-1" strike="noStrike">
              <a:latin typeface="Arial"/>
            </a:endParaRPr>
          </a:p>
        </p:txBody>
      </p:sp>
      <p:sp>
        <p:nvSpPr>
          <p:cNvPr id="305" name="TextBox 6"/>
          <p:cNvSpPr/>
          <p:nvPr/>
        </p:nvSpPr>
        <p:spPr>
          <a:xfrm>
            <a:off x="1414800" y="4043880"/>
            <a:ext cx="13107600" cy="191916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capturing an image using a digital camera, scanner, or another device. It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includes techniques for correcting distortions, removing noise, and adjusting exposure.</a:t>
            </a:r>
            <a:endParaRPr b="0" lang="en-US" sz="2700" spc="-1" strike="noStrike">
              <a:latin typeface="Arial"/>
            </a:endParaRPr>
          </a:p>
        </p:txBody>
      </p:sp>
      <p:sp>
        <p:nvSpPr>
          <p:cNvPr id="306" name="TextBox 7"/>
          <p:cNvSpPr/>
          <p:nvPr/>
        </p:nvSpPr>
        <p:spPr>
          <a:xfrm>
            <a:off x="1028880" y="5337360"/>
            <a:ext cx="65282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e) Image enhancement: </a:t>
            </a:r>
            <a:endParaRPr b="0" lang="en-US" sz="2800" spc="-1" strike="noStrike">
              <a:latin typeface="Arial"/>
            </a:endParaRPr>
          </a:p>
        </p:txBody>
      </p:sp>
      <p:sp>
        <p:nvSpPr>
          <p:cNvPr id="307" name="TextBox 8"/>
          <p:cNvSpPr/>
          <p:nvPr/>
        </p:nvSpPr>
        <p:spPr>
          <a:xfrm>
            <a:off x="1344600" y="5999400"/>
            <a:ext cx="13178160" cy="143928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improving the quality of an image by applying various techniques such as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contrast enhancement, noise reduction.</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08" name="Freeform 2"/>
          <p:cNvSpPr/>
          <p:nvPr/>
        </p:nvSpPr>
        <p:spPr>
          <a:xfrm>
            <a:off x="11767680" y="7276680"/>
            <a:ext cx="5068080" cy="2812320"/>
          </a:xfrm>
          <a:custGeom>
            <a:avLst/>
            <a:gdLst/>
            <a:ahLst/>
            <a:rect l="l" t="t" r="r" b="b"/>
            <a:pathLst>
              <a:path w="5068455" h="2812662">
                <a:moveTo>
                  <a:pt x="0" y="0"/>
                </a:moveTo>
                <a:lnTo>
                  <a:pt x="5068455" y="0"/>
                </a:lnTo>
                <a:lnTo>
                  <a:pt x="5068455" y="2812662"/>
                </a:lnTo>
                <a:lnTo>
                  <a:pt x="0" y="2812662"/>
                </a:lnTo>
                <a:lnTo>
                  <a:pt x="0" y="0"/>
                </a:lnTo>
                <a:close/>
              </a:path>
            </a:pathLst>
          </a:custGeom>
          <a:blipFill rotWithShape="0">
            <a:blip r:embed="rId1"/>
            <a:srcRect/>
            <a:stretch/>
          </a:blipFill>
          <a:ln w="0">
            <a:noFill/>
          </a:ln>
        </p:spPr>
        <p:style>
          <a:lnRef idx="0"/>
          <a:fillRef idx="0"/>
          <a:effectRef idx="0"/>
          <a:fontRef idx="minor"/>
        </p:style>
      </p:sp>
      <p:sp>
        <p:nvSpPr>
          <p:cNvPr id="309" name="TextBox 3"/>
          <p:cNvSpPr/>
          <p:nvPr/>
        </p:nvSpPr>
        <p:spPr>
          <a:xfrm>
            <a:off x="1028880" y="547200"/>
            <a:ext cx="563436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f) Image filtering:</a:t>
            </a:r>
            <a:endParaRPr b="0" lang="en-US" sz="2800" spc="-1" strike="noStrike">
              <a:latin typeface="Arial"/>
            </a:endParaRPr>
          </a:p>
        </p:txBody>
      </p:sp>
      <p:sp>
        <p:nvSpPr>
          <p:cNvPr id="310" name="TextBox 4"/>
          <p:cNvSpPr/>
          <p:nvPr/>
        </p:nvSpPr>
        <p:spPr>
          <a:xfrm>
            <a:off x="1272600" y="1377000"/>
            <a:ext cx="14287680" cy="143928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Image filtering is a technique used to modify the appearance of an image. Filters can be used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to smooth the image, enhance certain features, or remove noise.</a:t>
            </a:r>
            <a:endParaRPr b="0" lang="en-US" sz="2700" spc="-1" strike="noStrike">
              <a:latin typeface="Arial"/>
            </a:endParaRPr>
          </a:p>
        </p:txBody>
      </p:sp>
      <p:sp>
        <p:nvSpPr>
          <p:cNvPr id="311" name="TextBox 5"/>
          <p:cNvSpPr/>
          <p:nvPr/>
        </p:nvSpPr>
        <p:spPr>
          <a:xfrm>
            <a:off x="1028880" y="3097440"/>
            <a:ext cx="66362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g) Image compression: </a:t>
            </a:r>
            <a:endParaRPr b="0" lang="en-US" sz="2800" spc="-1" strike="noStrike">
              <a:latin typeface="Arial"/>
            </a:endParaRPr>
          </a:p>
        </p:txBody>
      </p:sp>
      <p:sp>
        <p:nvSpPr>
          <p:cNvPr id="312" name="TextBox 6"/>
          <p:cNvSpPr/>
          <p:nvPr/>
        </p:nvSpPr>
        <p:spPr>
          <a:xfrm>
            <a:off x="1272600" y="3726360"/>
            <a:ext cx="14882400" cy="239904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reducing the size of an image file without significantly affecting its quality. It is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used to save storage space and reduce transmission time in applications such as video streaming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and satellite imaging.</a:t>
            </a:r>
            <a:endParaRPr b="0" lang="en-US" sz="2700" spc="-1" strike="noStrike">
              <a:latin typeface="Arial"/>
            </a:endParaRPr>
          </a:p>
        </p:txBody>
      </p:sp>
      <p:sp>
        <p:nvSpPr>
          <p:cNvPr id="313" name="TextBox 7"/>
          <p:cNvSpPr/>
          <p:nvPr/>
        </p:nvSpPr>
        <p:spPr>
          <a:xfrm>
            <a:off x="1028880" y="5760720"/>
            <a:ext cx="613296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h) Image restoration: </a:t>
            </a:r>
            <a:endParaRPr b="0" lang="en-US" sz="2800" spc="-1" strike="noStrike">
              <a:latin typeface="Arial"/>
            </a:endParaRPr>
          </a:p>
        </p:txBody>
      </p:sp>
      <p:sp>
        <p:nvSpPr>
          <p:cNvPr id="314" name="TextBox 8"/>
          <p:cNvSpPr/>
          <p:nvPr/>
        </p:nvSpPr>
        <p:spPr>
          <a:xfrm>
            <a:off x="1028880" y="6594480"/>
            <a:ext cx="13272840" cy="143928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restoring an image that has been degraded due to various factors such as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motion blur, noise, or incomplete data.</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15" name="Freeform 2"/>
          <p:cNvSpPr/>
          <p:nvPr/>
        </p:nvSpPr>
        <p:spPr>
          <a:xfrm>
            <a:off x="8763480" y="3563640"/>
            <a:ext cx="8219520" cy="2712240"/>
          </a:xfrm>
          <a:custGeom>
            <a:avLst/>
            <a:gdLst/>
            <a:ahLst/>
            <a:rect l="l" t="t" r="r" b="b"/>
            <a:pathLst>
              <a:path w="8219761" h="2712521">
                <a:moveTo>
                  <a:pt x="0" y="0"/>
                </a:moveTo>
                <a:lnTo>
                  <a:pt x="8219761" y="0"/>
                </a:lnTo>
                <a:lnTo>
                  <a:pt x="8219761" y="2712521"/>
                </a:lnTo>
                <a:lnTo>
                  <a:pt x="0" y="2712521"/>
                </a:lnTo>
                <a:lnTo>
                  <a:pt x="0" y="0"/>
                </a:lnTo>
                <a:close/>
              </a:path>
            </a:pathLst>
          </a:custGeom>
          <a:blipFill rotWithShape="0">
            <a:blip r:embed="rId1"/>
            <a:srcRect/>
            <a:stretch/>
          </a:blipFill>
          <a:ln w="0">
            <a:noFill/>
          </a:ln>
        </p:spPr>
        <p:style>
          <a:lnRef idx="0"/>
          <a:fillRef idx="0"/>
          <a:effectRef idx="0"/>
          <a:fontRef idx="minor"/>
        </p:style>
      </p:sp>
      <p:sp>
        <p:nvSpPr>
          <p:cNvPr id="316" name="Freeform 3"/>
          <p:cNvSpPr/>
          <p:nvPr/>
        </p:nvSpPr>
        <p:spPr>
          <a:xfrm>
            <a:off x="12637800" y="7229160"/>
            <a:ext cx="5438160" cy="2868840"/>
          </a:xfrm>
          <a:custGeom>
            <a:avLst/>
            <a:gdLst/>
            <a:ahLst/>
            <a:rect l="l" t="t" r="r" b="b"/>
            <a:pathLst>
              <a:path w="5438669" h="2869055">
                <a:moveTo>
                  <a:pt x="0" y="0"/>
                </a:moveTo>
                <a:lnTo>
                  <a:pt x="5438669" y="0"/>
                </a:lnTo>
                <a:lnTo>
                  <a:pt x="5438669" y="2869055"/>
                </a:lnTo>
                <a:lnTo>
                  <a:pt x="0" y="2869055"/>
                </a:lnTo>
                <a:lnTo>
                  <a:pt x="0" y="0"/>
                </a:lnTo>
                <a:close/>
              </a:path>
            </a:pathLst>
          </a:custGeom>
          <a:blipFill rotWithShape="0">
            <a:blip r:embed="rId2"/>
            <a:srcRect/>
            <a:stretch/>
          </a:blipFill>
          <a:ln w="0">
            <a:noFill/>
          </a:ln>
        </p:spPr>
        <p:style>
          <a:lnRef idx="0"/>
          <a:fillRef idx="0"/>
          <a:effectRef idx="0"/>
          <a:fontRef idx="minor"/>
        </p:style>
      </p:sp>
      <p:sp>
        <p:nvSpPr>
          <p:cNvPr id="317" name="TextBox 4"/>
          <p:cNvSpPr/>
          <p:nvPr/>
        </p:nvSpPr>
        <p:spPr>
          <a:xfrm>
            <a:off x="1028880" y="547200"/>
            <a:ext cx="57398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i) Edge detection:</a:t>
            </a:r>
            <a:endParaRPr b="0" lang="en-US" sz="2800" spc="-1" strike="noStrike">
              <a:latin typeface="Arial"/>
            </a:endParaRPr>
          </a:p>
        </p:txBody>
      </p:sp>
      <p:sp>
        <p:nvSpPr>
          <p:cNvPr id="318" name="TextBox 5"/>
          <p:cNvSpPr/>
          <p:nvPr/>
        </p:nvSpPr>
        <p:spPr>
          <a:xfrm>
            <a:off x="1293120" y="1337760"/>
            <a:ext cx="15966000" cy="239904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Edge detection is a fundamental concept in computer vision that involves identifying edges or boundaries in an image, where an edge is defined as a sudden change or discontinuity in </a:t>
            </a:r>
            <a:endParaRPr b="0" lang="en-US" sz="2700" spc="-1" strike="noStrike">
              <a:latin typeface="Arial"/>
            </a:endParaRPr>
          </a:p>
          <a:p>
            <a:pPr>
              <a:lnSpc>
                <a:spcPts val="3779"/>
              </a:lnSpc>
              <a:buNone/>
              <a:tabLst>
                <a:tab algn="l" pos="0"/>
              </a:tabLst>
            </a:pPr>
            <a:r>
              <a:rPr b="0" lang="en-US" sz="2700" spc="-1" strike="noStrike">
                <a:solidFill>
                  <a:srgbClr val="000000"/>
                </a:solidFill>
                <a:latin typeface="Atkinson Hyperlegible"/>
              </a:rPr>
              <a:t>the intensity or color of adjacent pixels. Edge detection is often used as a preprocessing step in many computer vision applications, such as object detection, image segmentation, and feature extraction.</a:t>
            </a:r>
            <a:endParaRPr b="0" lang="en-US" sz="2700" spc="-1" strike="noStrike">
              <a:latin typeface="Arial"/>
            </a:endParaRPr>
          </a:p>
        </p:txBody>
      </p:sp>
      <p:sp>
        <p:nvSpPr>
          <p:cNvPr id="319" name="TextBox 6"/>
          <p:cNvSpPr/>
          <p:nvPr/>
        </p:nvSpPr>
        <p:spPr>
          <a:xfrm>
            <a:off x="1028880" y="6006960"/>
            <a:ext cx="52358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j) Image analysis: </a:t>
            </a:r>
            <a:endParaRPr b="0" lang="en-US" sz="2800" spc="-1" strike="noStrike">
              <a:latin typeface="Arial"/>
            </a:endParaRPr>
          </a:p>
        </p:txBody>
      </p:sp>
      <p:sp>
        <p:nvSpPr>
          <p:cNvPr id="320" name="TextBox 7"/>
          <p:cNvSpPr/>
          <p:nvPr/>
        </p:nvSpPr>
        <p:spPr>
          <a:xfrm>
            <a:off x="1293120" y="6629400"/>
            <a:ext cx="15689880" cy="95940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dividing an image into multiple segments, each representing a distinct object or region of interest. It is used in applications such as object recognition and tracking.</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21" name="Freeform 2"/>
          <p:cNvSpPr/>
          <p:nvPr/>
        </p:nvSpPr>
        <p:spPr>
          <a:xfrm>
            <a:off x="9367560" y="2526120"/>
            <a:ext cx="7184880" cy="3349800"/>
          </a:xfrm>
          <a:custGeom>
            <a:avLst/>
            <a:gdLst/>
            <a:ahLst/>
            <a:rect l="l" t="t" r="r" b="b"/>
            <a:pathLst>
              <a:path w="7185414" h="3350142">
                <a:moveTo>
                  <a:pt x="0" y="0"/>
                </a:moveTo>
                <a:lnTo>
                  <a:pt x="7185415" y="0"/>
                </a:lnTo>
                <a:lnTo>
                  <a:pt x="7185415" y="3350142"/>
                </a:lnTo>
                <a:lnTo>
                  <a:pt x="0" y="3350142"/>
                </a:lnTo>
                <a:lnTo>
                  <a:pt x="0" y="0"/>
                </a:lnTo>
                <a:close/>
              </a:path>
            </a:pathLst>
          </a:custGeom>
          <a:blipFill rotWithShape="0">
            <a:blip r:embed="rId1"/>
            <a:srcRect/>
            <a:stretch/>
          </a:blipFill>
          <a:ln w="0">
            <a:noFill/>
          </a:ln>
        </p:spPr>
        <p:style>
          <a:lnRef idx="0"/>
          <a:fillRef idx="0"/>
          <a:effectRef idx="0"/>
          <a:fontRef idx="minor"/>
        </p:style>
      </p:sp>
      <p:sp>
        <p:nvSpPr>
          <p:cNvPr id="322" name="TextBox 3"/>
          <p:cNvSpPr/>
          <p:nvPr/>
        </p:nvSpPr>
        <p:spPr>
          <a:xfrm>
            <a:off x="1028880" y="547200"/>
            <a:ext cx="63608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l) Object recognition:</a:t>
            </a:r>
            <a:endParaRPr b="0" lang="en-US" sz="2800" spc="-1" strike="noStrike">
              <a:latin typeface="Arial"/>
            </a:endParaRPr>
          </a:p>
        </p:txBody>
      </p:sp>
      <p:sp>
        <p:nvSpPr>
          <p:cNvPr id="323" name="TextBox 4"/>
          <p:cNvSpPr/>
          <p:nvPr/>
        </p:nvSpPr>
        <p:spPr>
          <a:xfrm>
            <a:off x="1476000" y="1282320"/>
            <a:ext cx="15783120" cy="95940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identifying objects in an image and recognizing their shapes, sizes, and positions. It is used in applications such as facial recognition and self-driving cars.</a:t>
            </a:r>
            <a:endParaRPr b="0" lang="en-US" sz="2700" spc="-1" strike="noStrike">
              <a:latin typeface="Arial"/>
            </a:endParaRPr>
          </a:p>
        </p:txBody>
      </p:sp>
      <p:sp>
        <p:nvSpPr>
          <p:cNvPr id="324" name="TextBox 5"/>
          <p:cNvSpPr/>
          <p:nvPr/>
        </p:nvSpPr>
        <p:spPr>
          <a:xfrm>
            <a:off x="1028880" y="6065640"/>
            <a:ext cx="758916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m) Morphological processing:</a:t>
            </a:r>
            <a:endParaRPr b="0" lang="en-US" sz="2800" spc="-1" strike="noStrike">
              <a:latin typeface="Arial"/>
            </a:endParaRPr>
          </a:p>
        </p:txBody>
      </p:sp>
      <p:sp>
        <p:nvSpPr>
          <p:cNvPr id="325" name="TextBox 6"/>
          <p:cNvSpPr/>
          <p:nvPr/>
        </p:nvSpPr>
        <p:spPr>
          <a:xfrm>
            <a:off x="1476000" y="6737760"/>
            <a:ext cx="15076800" cy="95940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This involves analyzing the shape and structure of objects in an image using mathematical morphology techniques such as erosion, dilation, and opening.</a:t>
            </a:r>
            <a:endParaRPr b="0" lang="en-US" sz="2700" spc="-1" strike="noStrike">
              <a:latin typeface="Arial"/>
            </a:endParaRPr>
          </a:p>
        </p:txBody>
      </p:sp>
      <p:sp>
        <p:nvSpPr>
          <p:cNvPr id="326" name="TextBox 7"/>
          <p:cNvSpPr/>
          <p:nvPr/>
        </p:nvSpPr>
        <p:spPr>
          <a:xfrm>
            <a:off x="1589760" y="8535960"/>
            <a:ext cx="14848920" cy="13863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Bold"/>
              </a:rPr>
              <a:t>These are just a few basic concepts in digital image processing. DIP is a vast field with many </a:t>
            </a:r>
            <a:endParaRPr b="0" lang="en-US" sz="2600" spc="-1" strike="noStrike">
              <a:latin typeface="Arial"/>
            </a:endParaRPr>
          </a:p>
          <a:p>
            <a:pPr>
              <a:lnSpc>
                <a:spcPts val="3640"/>
              </a:lnSpc>
              <a:buNone/>
            </a:pPr>
            <a:r>
              <a:rPr b="0" lang="en-US" sz="2600" spc="-1" strike="noStrike">
                <a:solidFill>
                  <a:srgbClr val="000000"/>
                </a:solidFill>
                <a:latin typeface="Atkinson Hyperlegible Bold"/>
              </a:rPr>
              <a:t>applications, including medical imaging, remote sensing, and computer vision.</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27" name="Freeform 2"/>
          <p:cNvSpPr/>
          <p:nvPr/>
        </p:nvSpPr>
        <p:spPr>
          <a:xfrm>
            <a:off x="2989800" y="82800"/>
            <a:ext cx="11189520" cy="10121040"/>
          </a:xfrm>
          <a:custGeom>
            <a:avLst/>
            <a:gdLst/>
            <a:ahLst/>
            <a:rect l="l" t="t" r="r" b="b"/>
            <a:pathLst>
              <a:path w="11189941" h="10121373">
                <a:moveTo>
                  <a:pt x="0" y="0"/>
                </a:moveTo>
                <a:lnTo>
                  <a:pt x="11189941" y="0"/>
                </a:lnTo>
                <a:lnTo>
                  <a:pt x="11189941" y="10121374"/>
                </a:lnTo>
                <a:lnTo>
                  <a:pt x="0" y="10121374"/>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28" name="TextBox 2"/>
          <p:cNvSpPr/>
          <p:nvPr/>
        </p:nvSpPr>
        <p:spPr>
          <a:xfrm>
            <a:off x="1028880" y="490680"/>
            <a:ext cx="886968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 </a:t>
            </a:r>
            <a:r>
              <a:rPr b="0" lang="en-US" sz="3200" spc="-1" strike="noStrike">
                <a:solidFill>
                  <a:srgbClr val="000000"/>
                </a:solidFill>
                <a:latin typeface="Atkinson Hyperlegible Bold"/>
              </a:rPr>
              <a:t>Computer Vision Fundamentals:</a:t>
            </a:r>
            <a:endParaRPr b="0" lang="en-US" sz="3200" spc="-1" strike="noStrike">
              <a:latin typeface="Arial"/>
            </a:endParaRPr>
          </a:p>
        </p:txBody>
      </p:sp>
      <p:sp>
        <p:nvSpPr>
          <p:cNvPr id="329" name="TextBox 3"/>
          <p:cNvSpPr/>
          <p:nvPr/>
        </p:nvSpPr>
        <p:spPr>
          <a:xfrm>
            <a:off x="1455480" y="1487160"/>
            <a:ext cx="15945480" cy="287892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Computer vision is an interdisciplinary field that focuses on enabling computers to interpret and understand digital images and videos. In other words, Computer vision is a field that involves enabling computers to interpret and understand visual data from the world around us. The fundamentals of computer vision include concepts from the DIP system and other more advanced concepts like object recognition and detection, scene reconstruction, and many other advanced concepts.</a:t>
            </a:r>
            <a:endParaRPr b="0" lang="en-US" sz="2700" spc="-1" strike="noStrike">
              <a:latin typeface="Arial"/>
            </a:endParaRPr>
          </a:p>
        </p:txBody>
      </p:sp>
      <p:sp>
        <p:nvSpPr>
          <p:cNvPr id="330" name="TextBox 4"/>
          <p:cNvSpPr/>
          <p:nvPr/>
        </p:nvSpPr>
        <p:spPr>
          <a:xfrm>
            <a:off x="1455480" y="4662000"/>
            <a:ext cx="585972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1. Image processing: </a:t>
            </a:r>
            <a:endParaRPr b="0" lang="en-US" sz="2800" spc="-1" strike="noStrike">
              <a:latin typeface="Arial"/>
            </a:endParaRPr>
          </a:p>
        </p:txBody>
      </p:sp>
      <p:sp>
        <p:nvSpPr>
          <p:cNvPr id="331" name="TextBox 5"/>
          <p:cNvSpPr/>
          <p:nvPr/>
        </p:nvSpPr>
        <p:spPr>
          <a:xfrm>
            <a:off x="1760760" y="5438160"/>
            <a:ext cx="1476612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This involves techniques for enhancing or manipulating digital images, such as filtering, segmentation, and edge detection. </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32" name="Freeform 2"/>
          <p:cNvSpPr/>
          <p:nvPr/>
        </p:nvSpPr>
        <p:spPr>
          <a:xfrm>
            <a:off x="7287480" y="2621160"/>
            <a:ext cx="9605520" cy="2950920"/>
          </a:xfrm>
          <a:custGeom>
            <a:avLst/>
            <a:gdLst/>
            <a:ahLst/>
            <a:rect l="l" t="t" r="r" b="b"/>
            <a:pathLst>
              <a:path w="9605786" h="2951116">
                <a:moveTo>
                  <a:pt x="0" y="0"/>
                </a:moveTo>
                <a:lnTo>
                  <a:pt x="9605785" y="0"/>
                </a:lnTo>
                <a:lnTo>
                  <a:pt x="9605785" y="2951116"/>
                </a:lnTo>
                <a:lnTo>
                  <a:pt x="0" y="2951116"/>
                </a:lnTo>
                <a:lnTo>
                  <a:pt x="0" y="0"/>
                </a:lnTo>
                <a:close/>
              </a:path>
            </a:pathLst>
          </a:custGeom>
          <a:blipFill rotWithShape="0">
            <a:blip r:embed="rId1"/>
            <a:srcRect/>
            <a:stretch/>
          </a:blipFill>
          <a:ln w="0">
            <a:noFill/>
          </a:ln>
        </p:spPr>
        <p:style>
          <a:lnRef idx="0"/>
          <a:fillRef idx="0"/>
          <a:effectRef idx="0"/>
          <a:fontRef idx="minor"/>
        </p:style>
      </p:sp>
      <p:sp>
        <p:nvSpPr>
          <p:cNvPr id="333" name="TextBox 3"/>
          <p:cNvSpPr/>
          <p:nvPr/>
        </p:nvSpPr>
        <p:spPr>
          <a:xfrm>
            <a:off x="1028880" y="547200"/>
            <a:ext cx="368316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2. Feature Extraction: </a:t>
            </a:r>
            <a:endParaRPr b="0" lang="en-US" sz="2800" spc="-1" strike="noStrike">
              <a:latin typeface="Arial"/>
            </a:endParaRPr>
          </a:p>
        </p:txBody>
      </p:sp>
      <p:sp>
        <p:nvSpPr>
          <p:cNvPr id="334" name="TextBox 4"/>
          <p:cNvSpPr/>
          <p:nvPr/>
        </p:nvSpPr>
        <p:spPr>
          <a:xfrm>
            <a:off x="1150560" y="1400760"/>
            <a:ext cx="1610820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Feature extraction is the process of identifying and extracting important visual patterns or features from an image, which can then be used for various computer vision tasks such as object recognition, classification, and tracking.</a:t>
            </a:r>
            <a:endParaRPr b="0" lang="en-US" sz="2600" spc="-1" strike="noStrike">
              <a:latin typeface="Arial"/>
            </a:endParaRPr>
          </a:p>
        </p:txBody>
      </p:sp>
      <p:sp>
        <p:nvSpPr>
          <p:cNvPr id="335" name="TextBox 5"/>
          <p:cNvSpPr/>
          <p:nvPr/>
        </p:nvSpPr>
        <p:spPr>
          <a:xfrm>
            <a:off x="1028880" y="5781240"/>
            <a:ext cx="604368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3. Object recognition and detection:</a:t>
            </a:r>
            <a:endParaRPr b="0" lang="en-US" sz="2800" spc="-1" strike="noStrike">
              <a:latin typeface="Arial"/>
            </a:endParaRPr>
          </a:p>
        </p:txBody>
      </p:sp>
      <p:sp>
        <p:nvSpPr>
          <p:cNvPr id="336" name="TextBox 6"/>
          <p:cNvSpPr/>
          <p:nvPr/>
        </p:nvSpPr>
        <p:spPr>
          <a:xfrm>
            <a:off x="1150560" y="6472080"/>
            <a:ext cx="1634760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This involves identifying and localizing objects within an image or video stream, and may involve techniques such as template matching, feature detection, or machine learning algorithms.</a:t>
            </a:r>
            <a:endParaRPr b="0" lang="en-US" sz="2600" spc="-1" strike="noStrike">
              <a:latin typeface="Arial"/>
            </a:endParaRPr>
          </a:p>
        </p:txBody>
      </p:sp>
      <p:sp>
        <p:nvSpPr>
          <p:cNvPr id="337" name="TextBox 7"/>
          <p:cNvSpPr/>
          <p:nvPr/>
        </p:nvSpPr>
        <p:spPr>
          <a:xfrm>
            <a:off x="1028880" y="7956360"/>
            <a:ext cx="408780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4. Image classification: </a:t>
            </a:r>
            <a:endParaRPr b="0" lang="en-US" sz="2800" spc="-1" strike="noStrike">
              <a:latin typeface="Arial"/>
            </a:endParaRPr>
          </a:p>
        </p:txBody>
      </p:sp>
      <p:sp>
        <p:nvSpPr>
          <p:cNvPr id="338" name="TextBox 8"/>
          <p:cNvSpPr/>
          <p:nvPr/>
        </p:nvSpPr>
        <p:spPr>
          <a:xfrm>
            <a:off x="1150560" y="8647200"/>
            <a:ext cx="1610820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 </a:t>
            </a:r>
            <a:r>
              <a:rPr b="0" lang="en-US" sz="2600" spc="-1" strike="noStrike">
                <a:solidFill>
                  <a:srgbClr val="000000"/>
                </a:solidFill>
                <a:latin typeface="Atkinson Hyperlegible"/>
              </a:rPr>
              <a:t>This involves categorizing images based on their content. Common techniques for image classification include supervised learning algorithms, such as convolutional neural networks.</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77" name="TextBox 2"/>
          <p:cNvSpPr/>
          <p:nvPr/>
        </p:nvSpPr>
        <p:spPr>
          <a:xfrm>
            <a:off x="1028880" y="490680"/>
            <a:ext cx="9630720" cy="568440"/>
          </a:xfrm>
          <a:prstGeom prst="rect">
            <a:avLst/>
          </a:prstGeom>
          <a:noFill/>
          <a:ln w="0">
            <a:noFill/>
          </a:ln>
        </p:spPr>
        <p:style>
          <a:lnRef idx="0"/>
          <a:fillRef idx="0"/>
          <a:effectRef idx="0"/>
          <a:fontRef idx="minor"/>
        </p:style>
        <p:txBody>
          <a:bodyPr lIns="0" rIns="0" tIns="0" bIns="0" anchor="t">
            <a:spAutoFit/>
          </a:bodyPr>
          <a:p>
            <a:pPr>
              <a:lnSpc>
                <a:spcPts val="4479"/>
              </a:lnSpc>
              <a:buNone/>
              <a:tabLst>
                <a:tab algn="l" pos="0"/>
              </a:tabLst>
            </a:pPr>
            <a:r>
              <a:rPr b="0" lang="en-US" sz="3200" spc="-1" strike="noStrike">
                <a:solidFill>
                  <a:srgbClr val="000000"/>
                </a:solidFill>
                <a:latin typeface="Atkinson Hyperlegible Bold"/>
              </a:rPr>
              <a:t>Installing packages in Jupyter Notebook</a:t>
            </a:r>
            <a:endParaRPr b="0" lang="en-US" sz="3200" spc="-1" strike="noStrike">
              <a:latin typeface="Arial"/>
            </a:endParaRPr>
          </a:p>
        </p:txBody>
      </p:sp>
      <p:sp>
        <p:nvSpPr>
          <p:cNvPr id="78" name="TextBox 3"/>
          <p:cNvSpPr/>
          <p:nvPr/>
        </p:nvSpPr>
        <p:spPr>
          <a:xfrm>
            <a:off x="1223280" y="1611360"/>
            <a:ext cx="13707000" cy="17060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a:rPr>
              <a:t>Type the following command in the code cell to install the package you want:</a:t>
            </a:r>
            <a:endParaRPr b="0" lang="en-US" sz="3200" spc="-1" strike="noStrike">
              <a:latin typeface="Arial"/>
            </a:endParaRPr>
          </a:p>
          <a:p>
            <a:pPr algn="ctr">
              <a:lnSpc>
                <a:spcPts val="4479"/>
              </a:lnSpc>
              <a:buNone/>
            </a:pPr>
            <a:r>
              <a:rPr b="0" lang="en-US" sz="3200" spc="-1" strike="noStrike">
                <a:solidFill>
                  <a:srgbClr val="000000"/>
                </a:solidFill>
                <a:latin typeface="Atkinson Hyperlegible Bold"/>
              </a:rPr>
              <a:t>!pip install &lt;package-name&gt;</a:t>
            </a:r>
            <a:endParaRPr b="0" lang="en-US" sz="3200" spc="-1" strike="noStrike">
              <a:latin typeface="Arial"/>
            </a:endParaRPr>
          </a:p>
        </p:txBody>
      </p:sp>
      <p:sp>
        <p:nvSpPr>
          <p:cNvPr id="79" name="TextBox 4"/>
          <p:cNvSpPr/>
          <p:nvPr/>
        </p:nvSpPr>
        <p:spPr>
          <a:xfrm>
            <a:off x="1223280" y="3103200"/>
            <a:ext cx="13584960" cy="28436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a:rPr>
              <a:t>Replace &lt;package-name&gt; with the name of the package you want to install. </a:t>
            </a:r>
            <a:endParaRPr b="0" lang="en-US" sz="3200" spc="-1" strike="noStrike">
              <a:latin typeface="Arial"/>
            </a:endParaRPr>
          </a:p>
          <a:p>
            <a:pPr>
              <a:lnSpc>
                <a:spcPts val="4479"/>
              </a:lnSpc>
              <a:buNone/>
            </a:pPr>
            <a:r>
              <a:rPr b="0" lang="en-US" sz="3200" spc="-1" strike="noStrike">
                <a:solidFill>
                  <a:srgbClr val="000000"/>
                </a:solidFill>
                <a:latin typeface="Atkinson Hyperlegible"/>
              </a:rPr>
              <a:t>For example, if you want to install the numpy package, you would type:</a:t>
            </a:r>
            <a:endParaRPr b="0" lang="en-US" sz="3200" spc="-1" strike="noStrike">
              <a:latin typeface="Arial"/>
            </a:endParaRPr>
          </a:p>
          <a:p>
            <a:pPr algn="ctr">
              <a:lnSpc>
                <a:spcPts val="4479"/>
              </a:lnSpc>
              <a:buNone/>
            </a:pPr>
            <a:r>
              <a:rPr b="0" lang="en-US" sz="3200" spc="-1" strike="noStrike">
                <a:solidFill>
                  <a:srgbClr val="000000"/>
                </a:solidFill>
                <a:latin typeface="Atkinson Hyperlegible Bold"/>
              </a:rPr>
              <a:t>!pip install numpy</a:t>
            </a:r>
            <a:endParaRPr b="0" lang="en-US" sz="3200" spc="-1" strike="noStrike">
              <a:latin typeface="Arial"/>
            </a:endParaRPr>
          </a:p>
        </p:txBody>
      </p:sp>
      <p:sp>
        <p:nvSpPr>
          <p:cNvPr id="80" name="TextBox 5"/>
          <p:cNvSpPr/>
          <p:nvPr/>
        </p:nvSpPr>
        <p:spPr>
          <a:xfrm>
            <a:off x="1223280" y="5346000"/>
            <a:ext cx="15432480" cy="11372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a:rPr>
              <a:t>You should see some output in the code cell indicating that the package was successfully installed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39" name="Freeform 2"/>
          <p:cNvSpPr/>
          <p:nvPr/>
        </p:nvSpPr>
        <p:spPr>
          <a:xfrm>
            <a:off x="10808640" y="2047680"/>
            <a:ext cx="6450480" cy="4161240"/>
          </a:xfrm>
          <a:custGeom>
            <a:avLst/>
            <a:gdLst/>
            <a:ahLst/>
            <a:rect l="l" t="t" r="r" b="b"/>
            <a:pathLst>
              <a:path w="6450704" h="4161432">
                <a:moveTo>
                  <a:pt x="0" y="0"/>
                </a:moveTo>
                <a:lnTo>
                  <a:pt x="6450704" y="0"/>
                </a:lnTo>
                <a:lnTo>
                  <a:pt x="6450704" y="4161431"/>
                </a:lnTo>
                <a:lnTo>
                  <a:pt x="0" y="4161431"/>
                </a:lnTo>
                <a:lnTo>
                  <a:pt x="0" y="0"/>
                </a:lnTo>
                <a:close/>
              </a:path>
            </a:pathLst>
          </a:custGeom>
          <a:blipFill rotWithShape="0">
            <a:blip r:embed="rId1"/>
            <a:srcRect/>
            <a:stretch/>
          </a:blipFill>
          <a:ln w="0">
            <a:noFill/>
          </a:ln>
        </p:spPr>
        <p:style>
          <a:lnRef idx="0"/>
          <a:fillRef idx="0"/>
          <a:effectRef idx="0"/>
          <a:fontRef idx="minor"/>
        </p:style>
      </p:sp>
      <p:sp>
        <p:nvSpPr>
          <p:cNvPr id="340" name="TextBox 3"/>
          <p:cNvSpPr/>
          <p:nvPr/>
        </p:nvSpPr>
        <p:spPr>
          <a:xfrm>
            <a:off x="1028880" y="547200"/>
            <a:ext cx="196668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5. Tracking:</a:t>
            </a:r>
            <a:endParaRPr b="0" lang="en-US" sz="2800" spc="-1" strike="noStrike">
              <a:latin typeface="Arial"/>
            </a:endParaRPr>
          </a:p>
        </p:txBody>
      </p:sp>
      <p:sp>
        <p:nvSpPr>
          <p:cNvPr id="341" name="TextBox 4"/>
          <p:cNvSpPr/>
          <p:nvPr/>
        </p:nvSpPr>
        <p:spPr>
          <a:xfrm>
            <a:off x="1353960" y="1400760"/>
            <a:ext cx="1590480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This involves identifying and tracking the movement of objects within an image or video stream. Techniques for tracking include optical flow and object-tracking algorithms.</a:t>
            </a:r>
            <a:endParaRPr b="0" lang="en-US" sz="2600" spc="-1" strike="noStrike">
              <a:latin typeface="Arial"/>
            </a:endParaRPr>
          </a:p>
        </p:txBody>
      </p:sp>
      <p:sp>
        <p:nvSpPr>
          <p:cNvPr id="342" name="TextBox 5"/>
          <p:cNvSpPr/>
          <p:nvPr/>
        </p:nvSpPr>
        <p:spPr>
          <a:xfrm>
            <a:off x="1028880" y="5727600"/>
            <a:ext cx="406008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6. Scene reconstruction:</a:t>
            </a:r>
            <a:endParaRPr b="0" lang="en-US" sz="2800" spc="-1" strike="noStrike">
              <a:latin typeface="Arial"/>
            </a:endParaRPr>
          </a:p>
        </p:txBody>
      </p:sp>
      <p:sp>
        <p:nvSpPr>
          <p:cNvPr id="343" name="TextBox 6"/>
          <p:cNvSpPr/>
          <p:nvPr/>
        </p:nvSpPr>
        <p:spPr>
          <a:xfrm>
            <a:off x="1028880" y="6580440"/>
            <a:ext cx="1623024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This involves creating a 3D model of a scene or object from a series of 2D images or video frames, and may involve techniques such as stereo vision, structure from motion, or depth estimation algorithms.</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44" name="TextBox 2"/>
          <p:cNvSpPr/>
          <p:nvPr/>
        </p:nvSpPr>
        <p:spPr>
          <a:xfrm>
            <a:off x="1028880" y="547200"/>
            <a:ext cx="88376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7. Machine learning and deep learning:</a:t>
            </a:r>
            <a:endParaRPr b="0" lang="en-US" sz="2800" spc="-1" strike="noStrike">
              <a:latin typeface="Arial"/>
            </a:endParaRPr>
          </a:p>
        </p:txBody>
      </p:sp>
      <p:sp>
        <p:nvSpPr>
          <p:cNvPr id="345" name="TextBox 3"/>
          <p:cNvSpPr/>
          <p:nvPr/>
        </p:nvSpPr>
        <p:spPr>
          <a:xfrm>
            <a:off x="1439640" y="1397160"/>
            <a:ext cx="1581948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These are techniques that involve training  algorithms to automatically learn patterns and features from visual data, and are increasingly being used in many computer vision applications.</a:t>
            </a:r>
            <a:endParaRPr b="0" lang="en-US" sz="2600" spc="-1" strike="noStrike">
              <a:latin typeface="Arial"/>
            </a:endParaRPr>
          </a:p>
        </p:txBody>
      </p:sp>
      <p:sp>
        <p:nvSpPr>
          <p:cNvPr id="346" name="TextBox 4"/>
          <p:cNvSpPr/>
          <p:nvPr/>
        </p:nvSpPr>
        <p:spPr>
          <a:xfrm>
            <a:off x="1138320" y="3158640"/>
            <a:ext cx="59936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8. Augmented reality: </a:t>
            </a:r>
            <a:endParaRPr b="0" lang="en-US" sz="2800" spc="-1" strike="noStrike">
              <a:latin typeface="Arial"/>
            </a:endParaRPr>
          </a:p>
        </p:txBody>
      </p:sp>
      <p:sp>
        <p:nvSpPr>
          <p:cNvPr id="347" name="TextBox 5"/>
          <p:cNvSpPr/>
          <p:nvPr/>
        </p:nvSpPr>
        <p:spPr>
          <a:xfrm>
            <a:off x="1439640" y="4011480"/>
            <a:ext cx="1581948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This involves overlaying digital content onto the real world. Computer vision techniques are used to track the position and orientation of a camera in real-time, allowing digital content to be placed and rendered in a realistic way.</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48" name="Freeform 2"/>
          <p:cNvSpPr/>
          <p:nvPr/>
        </p:nvSpPr>
        <p:spPr>
          <a:xfrm>
            <a:off x="3113640" y="0"/>
            <a:ext cx="11246760" cy="10175400"/>
          </a:xfrm>
          <a:custGeom>
            <a:avLst/>
            <a:gdLst/>
            <a:ahLst/>
            <a:rect l="l" t="t" r="r" b="b"/>
            <a:pathLst>
              <a:path w="11246969" h="10175829">
                <a:moveTo>
                  <a:pt x="0" y="0"/>
                </a:moveTo>
                <a:lnTo>
                  <a:pt x="11246969" y="0"/>
                </a:lnTo>
                <a:lnTo>
                  <a:pt x="11246969" y="10175829"/>
                </a:lnTo>
                <a:lnTo>
                  <a:pt x="0" y="10175829"/>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49" name="TextBox 2"/>
          <p:cNvSpPr/>
          <p:nvPr/>
        </p:nvSpPr>
        <p:spPr>
          <a:xfrm>
            <a:off x="1028880" y="490680"/>
            <a:ext cx="760428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How to Deal with Images</a:t>
            </a:r>
            <a:endParaRPr b="0" lang="en-US" sz="3200" spc="-1" strike="noStrike">
              <a:latin typeface="Arial"/>
            </a:endParaRPr>
          </a:p>
        </p:txBody>
      </p:sp>
      <p:sp>
        <p:nvSpPr>
          <p:cNvPr id="350" name="TextBox 3"/>
          <p:cNvSpPr/>
          <p:nvPr/>
        </p:nvSpPr>
        <p:spPr>
          <a:xfrm>
            <a:off x="1432800" y="1491480"/>
            <a:ext cx="171972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pPr>
            <a:r>
              <a:rPr b="0" lang="en-US" sz="2800" spc="-1" strike="noStrike">
                <a:solidFill>
                  <a:srgbClr val="000000"/>
                </a:solidFill>
                <a:latin typeface="Atkinson Hyperlegible Bold"/>
              </a:rPr>
              <a:t>1. OpenCV</a:t>
            </a:r>
            <a:endParaRPr b="0" lang="en-US" sz="2800" spc="-1" strike="noStrike">
              <a:latin typeface="Arial"/>
            </a:endParaRPr>
          </a:p>
        </p:txBody>
      </p:sp>
      <p:sp>
        <p:nvSpPr>
          <p:cNvPr id="351" name="TextBox 4"/>
          <p:cNvSpPr/>
          <p:nvPr/>
        </p:nvSpPr>
        <p:spPr>
          <a:xfrm>
            <a:off x="1801080" y="2193840"/>
            <a:ext cx="1515888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OpenCV is an open-source library developed by Intel in 2000. It is mostly used in computer vision like object detection, face detection, face recognition, image segmentation, etc. </a:t>
            </a:r>
            <a:endParaRPr b="0" lang="en-US" sz="2600" spc="-1" strike="noStrike">
              <a:latin typeface="Arial"/>
            </a:endParaRPr>
          </a:p>
        </p:txBody>
      </p:sp>
      <p:sp>
        <p:nvSpPr>
          <p:cNvPr id="352" name="TextBox 5"/>
          <p:cNvSpPr/>
          <p:nvPr/>
        </p:nvSpPr>
        <p:spPr>
          <a:xfrm>
            <a:off x="1963800" y="4228560"/>
            <a:ext cx="15457680" cy="231084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1. Import the OpenCV library (cv2).</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2. Use cv2.imread() to load the image. The imread method takes the path of the image.</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3. Use cv2.cvtColor() function with cv2.COLOR_BGR2RGB as an argument to convert the image from BGR (Blue-Green-Red) to RGB (Red-Green-Blue) to display it.</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4. Display the image with matplotlib. pyplot library using the imshow () function.</a:t>
            </a:r>
            <a:endParaRPr b="0" lang="en-US" sz="2600" spc="-1" strike="noStrike">
              <a:latin typeface="Arial"/>
            </a:endParaRPr>
          </a:p>
        </p:txBody>
      </p:sp>
      <p:sp>
        <p:nvSpPr>
          <p:cNvPr id="353" name="TextBox 6"/>
          <p:cNvSpPr/>
          <p:nvPr/>
        </p:nvSpPr>
        <p:spPr>
          <a:xfrm>
            <a:off x="1432800" y="3423600"/>
            <a:ext cx="248796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Code Example: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54" name="Freeform 2"/>
          <p:cNvSpPr/>
          <p:nvPr/>
        </p:nvSpPr>
        <p:spPr>
          <a:xfrm>
            <a:off x="2440440" y="437760"/>
            <a:ext cx="10198080" cy="9411120"/>
          </a:xfrm>
          <a:custGeom>
            <a:avLst/>
            <a:gdLst/>
            <a:ahLst/>
            <a:rect l="l" t="t" r="r" b="b"/>
            <a:pathLst>
              <a:path w="10198501" h="9411530">
                <a:moveTo>
                  <a:pt x="0" y="0"/>
                </a:moveTo>
                <a:lnTo>
                  <a:pt x="10198501" y="0"/>
                </a:lnTo>
                <a:lnTo>
                  <a:pt x="10198501" y="9411530"/>
                </a:lnTo>
                <a:lnTo>
                  <a:pt x="0" y="9411530"/>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55" name="Freeform 2"/>
          <p:cNvSpPr/>
          <p:nvPr/>
        </p:nvSpPr>
        <p:spPr>
          <a:xfrm>
            <a:off x="7296120" y="5753880"/>
            <a:ext cx="7549560" cy="4290480"/>
          </a:xfrm>
          <a:custGeom>
            <a:avLst/>
            <a:gdLst/>
            <a:ahLst/>
            <a:rect l="l" t="t" r="r" b="b"/>
            <a:pathLst>
              <a:path w="7549806" h="4290897">
                <a:moveTo>
                  <a:pt x="0" y="0"/>
                </a:moveTo>
                <a:lnTo>
                  <a:pt x="7549805" y="0"/>
                </a:lnTo>
                <a:lnTo>
                  <a:pt x="7549805" y="4290897"/>
                </a:lnTo>
                <a:lnTo>
                  <a:pt x="0" y="4290897"/>
                </a:lnTo>
                <a:lnTo>
                  <a:pt x="0" y="0"/>
                </a:lnTo>
                <a:close/>
              </a:path>
            </a:pathLst>
          </a:custGeom>
          <a:blipFill rotWithShape="0">
            <a:blip r:embed="rId1"/>
            <a:srcRect/>
            <a:stretch/>
          </a:blipFill>
          <a:ln w="0">
            <a:noFill/>
          </a:ln>
        </p:spPr>
        <p:style>
          <a:lnRef idx="0"/>
          <a:fillRef idx="0"/>
          <a:effectRef idx="0"/>
          <a:fontRef idx="minor"/>
        </p:style>
      </p:sp>
      <p:sp>
        <p:nvSpPr>
          <p:cNvPr id="356" name="TextBox 3"/>
          <p:cNvSpPr/>
          <p:nvPr/>
        </p:nvSpPr>
        <p:spPr>
          <a:xfrm>
            <a:off x="1028880" y="547200"/>
            <a:ext cx="481032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2. Scikit-Image</a:t>
            </a:r>
            <a:endParaRPr b="0" lang="en-US" sz="2800" spc="-1" strike="noStrike">
              <a:latin typeface="Arial"/>
            </a:endParaRPr>
          </a:p>
        </p:txBody>
      </p:sp>
      <p:sp>
        <p:nvSpPr>
          <p:cNvPr id="357" name="TextBox 4"/>
          <p:cNvSpPr/>
          <p:nvPr/>
        </p:nvSpPr>
        <p:spPr>
          <a:xfrm>
            <a:off x="1356840" y="1312200"/>
            <a:ext cx="1559664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Scikit-image is a Python-based image processing library that aims to achieve good performance. </a:t>
            </a:r>
            <a:endParaRPr b="0" lang="en-US" sz="2600" spc="-1" strike="noStrike">
              <a:latin typeface="Arial"/>
            </a:endParaRPr>
          </a:p>
        </p:txBody>
      </p:sp>
      <p:sp>
        <p:nvSpPr>
          <p:cNvPr id="358" name="TextBox 5"/>
          <p:cNvSpPr/>
          <p:nvPr/>
        </p:nvSpPr>
        <p:spPr>
          <a:xfrm>
            <a:off x="1135080" y="2446920"/>
            <a:ext cx="248796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Code Example:</a:t>
            </a:r>
            <a:endParaRPr b="0" lang="en-US" sz="2800" spc="-1" strike="noStrike">
              <a:latin typeface="Arial"/>
            </a:endParaRPr>
          </a:p>
        </p:txBody>
      </p:sp>
      <p:sp>
        <p:nvSpPr>
          <p:cNvPr id="359" name="TextBox 6"/>
          <p:cNvSpPr/>
          <p:nvPr/>
        </p:nvSpPr>
        <p:spPr>
          <a:xfrm>
            <a:off x="1356840" y="3214080"/>
            <a:ext cx="10768320" cy="184860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1. Import the Skimage library.</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2. Use skimage.io.imread() to read the image.</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3. Display the image with matplotlib.pyplot library using imshow() function.</a:t>
            </a:r>
            <a:endParaRPr b="0" lang="en-US" sz="2600" spc="-1" strike="noStrike">
              <a:latin typeface="Arial"/>
            </a:endParaRPr>
          </a:p>
        </p:txBody>
      </p:sp>
      <p:sp>
        <p:nvSpPr>
          <p:cNvPr id="360" name="TextBox 7"/>
          <p:cNvSpPr/>
          <p:nvPr/>
        </p:nvSpPr>
        <p:spPr>
          <a:xfrm>
            <a:off x="1599120" y="5086440"/>
            <a:ext cx="15660000" cy="99540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Before importing OpenCV, the library using !pip install opencv-Python.needs to be installed.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61" name="Freeform 2"/>
          <p:cNvSpPr/>
          <p:nvPr/>
        </p:nvSpPr>
        <p:spPr>
          <a:xfrm>
            <a:off x="8577000" y="6290280"/>
            <a:ext cx="8682120" cy="2845440"/>
          </a:xfrm>
          <a:custGeom>
            <a:avLst/>
            <a:gdLst/>
            <a:ahLst/>
            <a:rect l="l" t="t" r="r" b="b"/>
            <a:pathLst>
              <a:path w="8682347" h="2845961">
                <a:moveTo>
                  <a:pt x="0" y="0"/>
                </a:moveTo>
                <a:lnTo>
                  <a:pt x="8682347" y="0"/>
                </a:lnTo>
                <a:lnTo>
                  <a:pt x="8682347" y="2845961"/>
                </a:lnTo>
                <a:lnTo>
                  <a:pt x="0" y="2845961"/>
                </a:lnTo>
                <a:lnTo>
                  <a:pt x="0" y="0"/>
                </a:lnTo>
                <a:close/>
              </a:path>
            </a:pathLst>
          </a:custGeom>
          <a:blipFill rotWithShape="0">
            <a:blip r:embed="rId1"/>
            <a:srcRect/>
            <a:stretch/>
          </a:blipFill>
          <a:ln w="0">
            <a:noFill/>
          </a:ln>
        </p:spPr>
        <p:style>
          <a:lnRef idx="0"/>
          <a:fillRef idx="0"/>
          <a:effectRef idx="0"/>
          <a:fontRef idx="minor"/>
        </p:style>
      </p:sp>
      <p:sp>
        <p:nvSpPr>
          <p:cNvPr id="362" name="TextBox 3"/>
          <p:cNvSpPr/>
          <p:nvPr/>
        </p:nvSpPr>
        <p:spPr>
          <a:xfrm>
            <a:off x="1028880" y="547200"/>
            <a:ext cx="2166840" cy="49752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3. Pillow/PIL</a:t>
            </a:r>
            <a:endParaRPr b="0" lang="en-US" sz="2800" spc="-1" strike="noStrike">
              <a:latin typeface="Arial"/>
            </a:endParaRPr>
          </a:p>
        </p:txBody>
      </p:sp>
      <p:sp>
        <p:nvSpPr>
          <p:cNvPr id="363" name="TextBox 4"/>
          <p:cNvSpPr/>
          <p:nvPr/>
        </p:nvSpPr>
        <p:spPr>
          <a:xfrm>
            <a:off x="1434960" y="1197360"/>
            <a:ext cx="1582416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PIL (Python Imaging Library) is an open-source library for image processing tasks that requires Python programming language. PIL can perform tasks on an image such as reading, rescaling, and saving in different image formats.</a:t>
            </a:r>
            <a:endParaRPr b="0" lang="en-US" sz="2600" spc="-1" strike="noStrike">
              <a:latin typeface="Arial"/>
            </a:endParaRPr>
          </a:p>
        </p:txBody>
      </p:sp>
      <p:sp>
        <p:nvSpPr>
          <p:cNvPr id="364" name="TextBox 5"/>
          <p:cNvSpPr/>
          <p:nvPr/>
        </p:nvSpPr>
        <p:spPr>
          <a:xfrm>
            <a:off x="1434960" y="3199320"/>
            <a:ext cx="248796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tabLst>
                <a:tab algn="l" pos="0"/>
              </a:tabLst>
            </a:pPr>
            <a:r>
              <a:rPr b="0" lang="en-US" sz="2800" spc="-1" strike="noStrike">
                <a:solidFill>
                  <a:srgbClr val="000000"/>
                </a:solidFill>
                <a:latin typeface="Atkinson Hyperlegible Bold"/>
              </a:rPr>
              <a:t>Code Example:</a:t>
            </a:r>
            <a:endParaRPr b="0" lang="en-US" sz="2800" spc="-1" strike="noStrike">
              <a:latin typeface="Arial"/>
            </a:endParaRPr>
          </a:p>
        </p:txBody>
      </p:sp>
      <p:sp>
        <p:nvSpPr>
          <p:cNvPr id="365" name="TextBox 6"/>
          <p:cNvSpPr/>
          <p:nvPr/>
        </p:nvSpPr>
        <p:spPr>
          <a:xfrm>
            <a:off x="1434960" y="3982680"/>
            <a:ext cx="12734280" cy="184860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1. Import an image from the PIL library.</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2. Open the image with the Image.open() function.</a:t>
            </a:r>
            <a:endParaRPr b="0" lang="en-US" sz="2600" spc="-1" strike="noStrike">
              <a:latin typeface="Arial"/>
            </a:endParaRPr>
          </a:p>
          <a:p>
            <a:pPr>
              <a:lnSpc>
                <a:spcPts val="3640"/>
              </a:lnSpc>
              <a:buNone/>
              <a:tabLst>
                <a:tab algn="l" pos="0"/>
              </a:tabLst>
            </a:pPr>
            <a:r>
              <a:rPr b="0" lang="en-US" sz="2600" spc="-1" strike="noStrike">
                <a:solidFill>
                  <a:srgbClr val="000000"/>
                </a:solidFill>
                <a:latin typeface="Atkinson Hyperlegible"/>
              </a:rPr>
              <a:t>3. Display the image using the show() method in the returned object from Image.open().</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66" name="Freeform 2"/>
          <p:cNvSpPr/>
          <p:nvPr/>
        </p:nvSpPr>
        <p:spPr>
          <a:xfrm>
            <a:off x="6629400" y="3702240"/>
            <a:ext cx="9687960" cy="3449520"/>
          </a:xfrm>
          <a:custGeom>
            <a:avLst/>
            <a:gdLst/>
            <a:ahLst/>
            <a:rect l="l" t="t" r="r" b="b"/>
            <a:pathLst>
              <a:path w="9688253" h="3449727">
                <a:moveTo>
                  <a:pt x="0" y="0"/>
                </a:moveTo>
                <a:lnTo>
                  <a:pt x="9688253" y="0"/>
                </a:lnTo>
                <a:lnTo>
                  <a:pt x="9688253" y="3449728"/>
                </a:lnTo>
                <a:lnTo>
                  <a:pt x="0" y="3449728"/>
                </a:lnTo>
                <a:lnTo>
                  <a:pt x="0" y="0"/>
                </a:lnTo>
                <a:close/>
              </a:path>
            </a:pathLst>
          </a:custGeom>
          <a:blipFill rotWithShape="0">
            <a:blip r:embed="rId1"/>
            <a:srcRect/>
            <a:stretch/>
          </a:blipFill>
          <a:ln w="0">
            <a:noFill/>
          </a:ln>
        </p:spPr>
        <p:style>
          <a:lnRef idx="0"/>
          <a:fillRef idx="0"/>
          <a:effectRef idx="0"/>
          <a:fontRef idx="minor"/>
        </p:style>
      </p:sp>
      <p:sp>
        <p:nvSpPr>
          <p:cNvPr id="367" name="TextBox 3"/>
          <p:cNvSpPr/>
          <p:nvPr/>
        </p:nvSpPr>
        <p:spPr>
          <a:xfrm>
            <a:off x="1028880" y="731160"/>
            <a:ext cx="1134072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Converting an Image to a Different Format</a:t>
            </a:r>
            <a:endParaRPr b="0" lang="en-US" sz="3200" spc="-1" strike="noStrike">
              <a:latin typeface="Arial"/>
            </a:endParaRPr>
          </a:p>
        </p:txBody>
      </p:sp>
      <p:sp>
        <p:nvSpPr>
          <p:cNvPr id="368" name="TextBox 4"/>
          <p:cNvSpPr/>
          <p:nvPr/>
        </p:nvSpPr>
        <p:spPr>
          <a:xfrm>
            <a:off x="1534320" y="1654200"/>
            <a:ext cx="799560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1. Using the OpenCV () library:</a:t>
            </a:r>
            <a:endParaRPr b="0" lang="en-US" sz="2800" spc="-1" strike="noStrike">
              <a:latin typeface="Arial"/>
            </a:endParaRPr>
          </a:p>
        </p:txBody>
      </p:sp>
      <p:sp>
        <p:nvSpPr>
          <p:cNvPr id="369" name="TextBox 5"/>
          <p:cNvSpPr/>
          <p:nvPr/>
        </p:nvSpPr>
        <p:spPr>
          <a:xfrm>
            <a:off x="1801080" y="2516400"/>
            <a:ext cx="1545768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The image format can be converted by just saving the image in the new format. In this example, “Windows.png” to “Windows.jpg” was converted and saved using cv2.imwrite() and the new path as an argument.</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70" name="Freeform 2"/>
          <p:cNvSpPr/>
          <p:nvPr/>
        </p:nvSpPr>
        <p:spPr>
          <a:xfrm>
            <a:off x="5101920" y="2774160"/>
            <a:ext cx="10807920" cy="4087800"/>
          </a:xfrm>
          <a:custGeom>
            <a:avLst/>
            <a:gdLst/>
            <a:ahLst/>
            <a:rect l="l" t="t" r="r" b="b"/>
            <a:pathLst>
              <a:path w="10808300" h="4088285">
                <a:moveTo>
                  <a:pt x="0" y="0"/>
                </a:moveTo>
                <a:lnTo>
                  <a:pt x="10808300" y="0"/>
                </a:lnTo>
                <a:lnTo>
                  <a:pt x="10808300" y="4088285"/>
                </a:lnTo>
                <a:lnTo>
                  <a:pt x="0" y="4088285"/>
                </a:lnTo>
                <a:lnTo>
                  <a:pt x="0" y="0"/>
                </a:lnTo>
                <a:close/>
              </a:path>
            </a:pathLst>
          </a:custGeom>
          <a:blipFill rotWithShape="0">
            <a:blip r:embed="rId1"/>
            <a:srcRect/>
            <a:stretch/>
          </a:blipFill>
          <a:ln w="0">
            <a:noFill/>
          </a:ln>
        </p:spPr>
        <p:style>
          <a:lnRef idx="0"/>
          <a:fillRef idx="0"/>
          <a:effectRef idx="0"/>
          <a:fontRef idx="minor"/>
        </p:style>
      </p:sp>
      <p:sp>
        <p:nvSpPr>
          <p:cNvPr id="371" name="TextBox 3"/>
          <p:cNvSpPr/>
          <p:nvPr/>
        </p:nvSpPr>
        <p:spPr>
          <a:xfrm>
            <a:off x="1028880" y="547200"/>
            <a:ext cx="70358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2. Using the Pillow Library):</a:t>
            </a:r>
            <a:endParaRPr b="0" lang="en-US" sz="2800" spc="-1" strike="noStrike">
              <a:latin typeface="Arial"/>
            </a:endParaRPr>
          </a:p>
        </p:txBody>
      </p:sp>
      <p:sp>
        <p:nvSpPr>
          <p:cNvPr id="372" name="TextBox 4"/>
          <p:cNvSpPr/>
          <p:nvPr/>
        </p:nvSpPr>
        <p:spPr>
          <a:xfrm>
            <a:off x="1302480" y="1356480"/>
            <a:ext cx="1595664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use </a:t>
            </a:r>
            <a:r>
              <a:rPr b="0" lang="en-US" sz="2600" spc="-1" strike="noStrike">
                <a:solidFill>
                  <a:srgbClr val="000000"/>
                </a:solidFill>
                <a:latin typeface="Atkinson Hyperlegible Bold"/>
              </a:rPr>
              <a:t>Images.convert () </a:t>
            </a:r>
            <a:r>
              <a:rPr b="0" lang="en-US" sz="2600" spc="-1" strike="noStrike">
                <a:solidFill>
                  <a:srgbClr val="000000"/>
                </a:solidFill>
                <a:latin typeface="Atkinson Hyperlegible"/>
              </a:rPr>
              <a:t>function to convert the image from BGR (Blue-Green-Red) to RGB (Red-Green-Blue) to display it.Then use the </a:t>
            </a:r>
            <a:r>
              <a:rPr b="0" lang="en-US" sz="2600" spc="-1" strike="noStrike">
                <a:solidFill>
                  <a:srgbClr val="000000"/>
                </a:solidFill>
                <a:latin typeface="Atkinson Hyperlegible Bold"/>
              </a:rPr>
              <a:t>save ()</a:t>
            </a:r>
            <a:r>
              <a:rPr b="0" lang="en-US" sz="2600" spc="-1" strike="noStrike">
                <a:solidFill>
                  <a:srgbClr val="000000"/>
                </a:solidFill>
                <a:latin typeface="Atkinson Hyperlegible"/>
              </a:rPr>
              <a:t> function to save the image with the new format.</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73" name="Freeform 2"/>
          <p:cNvSpPr/>
          <p:nvPr/>
        </p:nvSpPr>
        <p:spPr>
          <a:xfrm>
            <a:off x="8521920" y="8184240"/>
            <a:ext cx="8107920" cy="1789920"/>
          </a:xfrm>
          <a:custGeom>
            <a:avLst/>
            <a:gdLst/>
            <a:ahLst/>
            <a:rect l="l" t="t" r="r" b="b"/>
            <a:pathLst>
              <a:path w="8108382" h="1790312">
                <a:moveTo>
                  <a:pt x="0" y="0"/>
                </a:moveTo>
                <a:lnTo>
                  <a:pt x="8108381" y="0"/>
                </a:lnTo>
                <a:lnTo>
                  <a:pt x="8108381" y="1790312"/>
                </a:lnTo>
                <a:lnTo>
                  <a:pt x="0" y="1790312"/>
                </a:lnTo>
                <a:lnTo>
                  <a:pt x="0" y="0"/>
                </a:lnTo>
                <a:close/>
              </a:path>
            </a:pathLst>
          </a:custGeom>
          <a:blipFill rotWithShape="0">
            <a:blip r:embed="rId1"/>
            <a:srcRect/>
            <a:stretch/>
          </a:blipFill>
          <a:ln w="0">
            <a:noFill/>
          </a:ln>
        </p:spPr>
        <p:style>
          <a:lnRef idx="0"/>
          <a:fillRef idx="0"/>
          <a:effectRef idx="0"/>
          <a:fontRef idx="minor"/>
        </p:style>
      </p:sp>
      <p:sp>
        <p:nvSpPr>
          <p:cNvPr id="374" name="TextBox 3"/>
          <p:cNvSpPr/>
          <p:nvPr/>
        </p:nvSpPr>
        <p:spPr>
          <a:xfrm>
            <a:off x="1028880" y="490680"/>
            <a:ext cx="396828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3. Audio</a:t>
            </a:r>
            <a:endParaRPr b="0" lang="en-US" sz="3200" spc="-1" strike="noStrike">
              <a:latin typeface="Arial"/>
            </a:endParaRPr>
          </a:p>
        </p:txBody>
      </p:sp>
      <p:sp>
        <p:nvSpPr>
          <p:cNvPr id="375" name="TextBox 4"/>
          <p:cNvSpPr/>
          <p:nvPr/>
        </p:nvSpPr>
        <p:spPr>
          <a:xfrm>
            <a:off x="1485360" y="1349280"/>
            <a:ext cx="15968880" cy="248904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A computer system can store digital audio data in an audio file format. The audio file usually contains a very large number of bits, which in turn produces very large files. Accordingly, these files can be either uncompressed or compressed to reduce file size. Usually, data compression in audio files results in losing some data. The audio files are classified into compressible and uncompressible file formats. </a:t>
            </a:r>
            <a:endParaRPr b="0" lang="en-US" sz="2800" spc="-1" strike="noStrike">
              <a:latin typeface="Arial"/>
            </a:endParaRPr>
          </a:p>
        </p:txBody>
      </p:sp>
      <p:sp>
        <p:nvSpPr>
          <p:cNvPr id="376" name="TextBox 5"/>
          <p:cNvSpPr/>
          <p:nvPr/>
        </p:nvSpPr>
        <p:spPr>
          <a:xfrm>
            <a:off x="1485360" y="4135680"/>
            <a:ext cx="15968880" cy="149328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a:rPr>
              <a:t>There are many types of audio files, but these are two of the most common files:</a:t>
            </a:r>
            <a:endParaRPr b="0" lang="en-US" sz="2800" spc="-1" strike="noStrike">
              <a:latin typeface="Arial"/>
            </a:endParaRPr>
          </a:p>
          <a:p>
            <a:pPr lvl="1" marL="604440" indent="-302400">
              <a:lnSpc>
                <a:spcPts val="3920"/>
              </a:lnSpc>
              <a:buClr>
                <a:srgbClr val="000000"/>
              </a:buClr>
              <a:buFont typeface="Arial"/>
              <a:buChar char="•"/>
            </a:pPr>
            <a:r>
              <a:rPr b="0" lang="en-US" sz="2800" spc="-1" strike="noStrike">
                <a:solidFill>
                  <a:srgbClr val="000000"/>
                </a:solidFill>
                <a:latin typeface="Atkinson Hyperlegible Bold"/>
              </a:rPr>
              <a:t> </a:t>
            </a:r>
            <a:r>
              <a:rPr b="0" lang="en-US" sz="2800" spc="-1" strike="noStrike">
                <a:solidFill>
                  <a:srgbClr val="000000"/>
                </a:solidFill>
                <a:latin typeface="Atkinson Hyperlegible Bold"/>
              </a:rPr>
              <a:t>MP3 audio format (lossy compression format).</a:t>
            </a:r>
            <a:endParaRPr b="0" lang="en-US" sz="2800" spc="-1" strike="noStrike">
              <a:latin typeface="Arial"/>
            </a:endParaRPr>
          </a:p>
          <a:p>
            <a:pPr lvl="1" marL="604440" indent="-302400">
              <a:lnSpc>
                <a:spcPts val="3920"/>
              </a:lnSpc>
              <a:buClr>
                <a:srgbClr val="000000"/>
              </a:buClr>
              <a:buFont typeface="Arial"/>
              <a:buChar char="•"/>
            </a:pPr>
            <a:r>
              <a:rPr b="0" lang="en-US" sz="2800" spc="-1" strike="noStrike">
                <a:solidFill>
                  <a:srgbClr val="000000"/>
                </a:solidFill>
                <a:latin typeface="Atkinson Hyperlegible Bold"/>
              </a:rPr>
              <a:t>WAV audio format (uncompressible format).</a:t>
            </a:r>
            <a:endParaRPr b="0" lang="en-US" sz="2800" spc="-1" strike="noStrike">
              <a:latin typeface="Arial"/>
            </a:endParaRPr>
          </a:p>
        </p:txBody>
      </p:sp>
      <p:sp>
        <p:nvSpPr>
          <p:cNvPr id="377" name="TextBox 6"/>
          <p:cNvSpPr/>
          <p:nvPr/>
        </p:nvSpPr>
        <p:spPr>
          <a:xfrm>
            <a:off x="1730160" y="6167520"/>
            <a:ext cx="6791040" cy="497520"/>
          </a:xfrm>
          <a:prstGeom prst="rect">
            <a:avLst/>
          </a:prstGeom>
          <a:noFill/>
          <a:ln w="0">
            <a:noFill/>
          </a:ln>
        </p:spPr>
        <p:style>
          <a:lnRef idx="0"/>
          <a:fillRef idx="0"/>
          <a:effectRef idx="0"/>
          <a:fontRef idx="minor"/>
        </p:style>
        <p:txBody>
          <a:bodyPr lIns="0" rIns="0" tIns="0" bIns="0" anchor="t">
            <a:spAutoFit/>
          </a:bodyPr>
          <a:p>
            <a:pPr lvl="1" marL="604440" indent="-302400">
              <a:lnSpc>
                <a:spcPts val="3920"/>
              </a:lnSpc>
              <a:buClr>
                <a:srgbClr val="000000"/>
              </a:buClr>
              <a:buFont typeface="Arial"/>
              <a:buChar char="•"/>
            </a:pPr>
            <a:r>
              <a:rPr b="0" lang="en-US" sz="2800" spc="-1" strike="noStrike">
                <a:solidFill>
                  <a:srgbClr val="000000"/>
                </a:solidFill>
                <a:latin typeface="Atkinson Hyperlegible Bold"/>
              </a:rPr>
              <a:t> </a:t>
            </a:r>
            <a:r>
              <a:rPr b="0" lang="en-US" sz="2800" spc="-1" strike="noStrike">
                <a:solidFill>
                  <a:srgbClr val="000000"/>
                </a:solidFill>
                <a:latin typeface="Atkinson Hyperlegible Bold"/>
              </a:rPr>
              <a:t>MPEG-1 Audio Layer 3</a:t>
            </a:r>
            <a:endParaRPr b="0" lang="en-US" sz="2800" spc="-1" strike="noStrike">
              <a:latin typeface="Arial"/>
            </a:endParaRPr>
          </a:p>
        </p:txBody>
      </p:sp>
      <p:sp>
        <p:nvSpPr>
          <p:cNvPr id="378" name="TextBox 7"/>
          <p:cNvSpPr/>
          <p:nvPr/>
        </p:nvSpPr>
        <p:spPr>
          <a:xfrm>
            <a:off x="2309400" y="6972480"/>
            <a:ext cx="14320440" cy="149328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MP3 (MPEG-1 Audio Layer 3) is a standard technology and format for compressing a sound </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sequence into a very small file (about one-twelfth of the size of the original file)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81" name="Freeform 2"/>
          <p:cNvSpPr/>
          <p:nvPr/>
        </p:nvSpPr>
        <p:spPr>
          <a:xfrm>
            <a:off x="12649320" y="5448240"/>
            <a:ext cx="5638320" cy="4838400"/>
          </a:xfrm>
          <a:custGeom>
            <a:avLst/>
            <a:gdLst/>
            <a:ahLst/>
            <a:rect l="l" t="t" r="r" b="b"/>
            <a:pathLst>
              <a:path w="5897132" h="5058262">
                <a:moveTo>
                  <a:pt x="0" y="0"/>
                </a:moveTo>
                <a:lnTo>
                  <a:pt x="5897133" y="0"/>
                </a:lnTo>
                <a:lnTo>
                  <a:pt x="5897133" y="5058262"/>
                </a:lnTo>
                <a:lnTo>
                  <a:pt x="0" y="5058262"/>
                </a:lnTo>
                <a:lnTo>
                  <a:pt x="0" y="0"/>
                </a:lnTo>
                <a:close/>
              </a:path>
            </a:pathLst>
          </a:custGeom>
          <a:blipFill rotWithShape="0">
            <a:blip r:embed="rId1"/>
            <a:srcRect/>
            <a:stretch/>
          </a:blipFill>
          <a:ln w="0">
            <a:noFill/>
          </a:ln>
        </p:spPr>
        <p:style>
          <a:lnRef idx="0"/>
          <a:fillRef idx="0"/>
          <a:effectRef idx="0"/>
          <a:fontRef idx="minor"/>
        </p:style>
      </p:sp>
      <p:sp>
        <p:nvSpPr>
          <p:cNvPr id="82" name="TextBox 3"/>
          <p:cNvSpPr/>
          <p:nvPr/>
        </p:nvSpPr>
        <p:spPr>
          <a:xfrm>
            <a:off x="685800" y="564480"/>
            <a:ext cx="4185720" cy="11372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4800" spc="-1" strike="noStrike">
                <a:solidFill>
                  <a:srgbClr val="000000"/>
                </a:solidFill>
                <a:latin typeface="Atkinson Hyperlegible Bold"/>
              </a:rPr>
              <a:t>File Extension</a:t>
            </a:r>
            <a:endParaRPr b="0" lang="en-US" sz="4800" spc="-1" strike="noStrike">
              <a:latin typeface="Arial"/>
            </a:endParaRPr>
          </a:p>
        </p:txBody>
      </p:sp>
      <p:sp>
        <p:nvSpPr>
          <p:cNvPr id="83" name="TextBox 4"/>
          <p:cNvSpPr/>
          <p:nvPr/>
        </p:nvSpPr>
        <p:spPr>
          <a:xfrm>
            <a:off x="874080" y="1488960"/>
            <a:ext cx="16230240" cy="13863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4000" spc="-1" strike="noStrike">
                <a:solidFill>
                  <a:srgbClr val="000000"/>
                </a:solidFill>
                <a:latin typeface="Atkinson Hyperlegible"/>
              </a:rPr>
              <a:t>In a computer, a </a:t>
            </a:r>
            <a:r>
              <a:rPr b="0" lang="en-US" sz="4000" spc="-1" strike="noStrike">
                <a:solidFill>
                  <a:srgbClr val="376092"/>
                </a:solidFill>
                <a:latin typeface="Atkinson Hyperlegible"/>
              </a:rPr>
              <a:t>file extension</a:t>
            </a:r>
            <a:r>
              <a:rPr b="0" lang="en-US" sz="4000" spc="-1" strike="noStrike">
                <a:solidFill>
                  <a:srgbClr val="000000"/>
                </a:solidFill>
                <a:latin typeface="Atkinson Hyperlegible"/>
              </a:rPr>
              <a:t>, also called a </a:t>
            </a:r>
            <a:r>
              <a:rPr b="0" lang="en-US" sz="4000" spc="-1" strike="noStrike">
                <a:solidFill>
                  <a:srgbClr val="376092"/>
                </a:solidFill>
                <a:latin typeface="Atkinson Hyperlegible"/>
              </a:rPr>
              <a:t>file format</a:t>
            </a:r>
            <a:r>
              <a:rPr b="0" lang="en-US" sz="4000" spc="-1" strike="noStrike">
                <a:solidFill>
                  <a:srgbClr val="000000"/>
                </a:solidFill>
                <a:latin typeface="Atkinson Hyperlegible"/>
              </a:rPr>
              <a:t>, is the layout of a file - in terms of how the data within the file is organized.</a:t>
            </a:r>
            <a:endParaRPr b="0" lang="en-US" sz="4000" spc="-1" strike="noStrike">
              <a:latin typeface="Arial"/>
            </a:endParaRPr>
          </a:p>
        </p:txBody>
      </p:sp>
      <p:sp>
        <p:nvSpPr>
          <p:cNvPr id="84" name="TextBox 5"/>
          <p:cNvSpPr/>
          <p:nvPr/>
        </p:nvSpPr>
        <p:spPr>
          <a:xfrm>
            <a:off x="228600" y="3086280"/>
            <a:ext cx="8371800" cy="113796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00000"/>
              </a:buClr>
              <a:buFont typeface="Arial"/>
              <a:buChar char="•"/>
            </a:pPr>
            <a:r>
              <a:rPr b="0" lang="en-US" sz="4800" spc="-1" strike="noStrike">
                <a:solidFill>
                  <a:srgbClr val="000000"/>
                </a:solidFill>
                <a:latin typeface="Atkinson Hyperlegible Bold"/>
              </a:rPr>
              <a:t>Why Are File Extensions Used?</a:t>
            </a:r>
            <a:endParaRPr b="0" lang="en-US" sz="4800" spc="-1" strike="noStrike">
              <a:latin typeface="Arial"/>
            </a:endParaRPr>
          </a:p>
        </p:txBody>
      </p:sp>
      <p:sp>
        <p:nvSpPr>
          <p:cNvPr id="85" name="TextBox 6"/>
          <p:cNvSpPr/>
          <p:nvPr/>
        </p:nvSpPr>
        <p:spPr>
          <a:xfrm>
            <a:off x="874080" y="4421160"/>
            <a:ext cx="14231520" cy="23115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4000" spc="-1" strike="noStrike">
                <a:solidFill>
                  <a:srgbClr val="000000"/>
                </a:solidFill>
                <a:latin typeface="Atkinson Hyperlegible"/>
              </a:rPr>
              <a:t>File extensions are designed to store </a:t>
            </a:r>
            <a:r>
              <a:rPr b="0" lang="en-US" sz="4000" spc="-1" strike="noStrike">
                <a:solidFill>
                  <a:srgbClr val="e46c0a"/>
                </a:solidFill>
                <a:latin typeface="Atkinson Hyperlegible"/>
              </a:rPr>
              <a:t>specific types of information. </a:t>
            </a:r>
            <a:r>
              <a:rPr b="0" lang="en-US" sz="4000" spc="-1" strike="noStrike">
                <a:solidFill>
                  <a:srgbClr val="000000"/>
                </a:solidFill>
                <a:latin typeface="Atkinson Hyperlegible"/>
              </a:rPr>
              <a:t>The file format also tells the </a:t>
            </a:r>
            <a:r>
              <a:rPr b="0" lang="en-US" sz="4000" spc="-1" strike="noStrike">
                <a:solidFill>
                  <a:srgbClr val="e46c0a"/>
                </a:solidFill>
                <a:latin typeface="Atkinson Hyperlegible"/>
              </a:rPr>
              <a:t>computer how to display </a:t>
            </a:r>
            <a:r>
              <a:rPr b="0" lang="en-US" sz="4000" spc="-1" strike="noStrike">
                <a:solidFill>
                  <a:srgbClr val="000000"/>
                </a:solidFill>
                <a:latin typeface="Atkinson Hyperlegible"/>
              </a:rPr>
              <a:t>or process its content. Common file formats        include CSV, XLSX, ZIP, </a:t>
            </a:r>
            <a:endParaRPr b="0" lang="en-US" sz="4000" spc="-1" strike="noStrike">
              <a:latin typeface="Arial"/>
            </a:endParaRPr>
          </a:p>
          <a:p>
            <a:pPr>
              <a:lnSpc>
                <a:spcPts val="3640"/>
              </a:lnSpc>
              <a:buNone/>
            </a:pPr>
            <a:r>
              <a:rPr b="0" lang="en-US" sz="4000" spc="-1" strike="noStrike">
                <a:solidFill>
                  <a:srgbClr val="000000"/>
                </a:solidFill>
                <a:latin typeface="Atkinson Hyperlegible"/>
              </a:rPr>
              <a:t>TXT, etc.</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79" name="Freeform 2"/>
          <p:cNvSpPr/>
          <p:nvPr/>
        </p:nvSpPr>
        <p:spPr>
          <a:xfrm>
            <a:off x="7230240" y="4509000"/>
            <a:ext cx="9567720" cy="2069280"/>
          </a:xfrm>
          <a:custGeom>
            <a:avLst/>
            <a:gdLst/>
            <a:ahLst/>
            <a:rect l="l" t="t" r="r" b="b"/>
            <a:pathLst>
              <a:path w="9568079" h="2069584">
                <a:moveTo>
                  <a:pt x="0" y="0"/>
                </a:moveTo>
                <a:lnTo>
                  <a:pt x="9568079" y="0"/>
                </a:lnTo>
                <a:lnTo>
                  <a:pt x="9568079" y="2069585"/>
                </a:lnTo>
                <a:lnTo>
                  <a:pt x="0" y="2069585"/>
                </a:lnTo>
                <a:lnTo>
                  <a:pt x="0" y="0"/>
                </a:lnTo>
                <a:close/>
              </a:path>
            </a:pathLst>
          </a:custGeom>
          <a:blipFill rotWithShape="0">
            <a:blip r:embed="rId1"/>
            <a:srcRect/>
            <a:stretch/>
          </a:blipFill>
          <a:ln w="0">
            <a:noFill/>
          </a:ln>
        </p:spPr>
        <p:style>
          <a:lnRef idx="0"/>
          <a:fillRef idx="0"/>
          <a:effectRef idx="0"/>
          <a:fontRef idx="minor"/>
        </p:style>
      </p:sp>
      <p:sp>
        <p:nvSpPr>
          <p:cNvPr id="380" name="TextBox 3"/>
          <p:cNvSpPr/>
          <p:nvPr/>
        </p:nvSpPr>
        <p:spPr>
          <a:xfrm>
            <a:off x="1126800" y="759600"/>
            <a:ext cx="872388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2. Waveform Audio File Format (WAV)</a:t>
            </a:r>
            <a:endParaRPr b="0" lang="en-US" sz="2800" spc="-1" strike="noStrike">
              <a:latin typeface="Arial"/>
            </a:endParaRPr>
          </a:p>
        </p:txBody>
      </p:sp>
      <p:sp>
        <p:nvSpPr>
          <p:cNvPr id="381" name="TextBox 4"/>
          <p:cNvSpPr/>
          <p:nvPr/>
        </p:nvSpPr>
        <p:spPr>
          <a:xfrm>
            <a:off x="1476000" y="1539360"/>
            <a:ext cx="15783120" cy="29869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Waveform Audio File Format (WAV) is an audio file format standard, developed by IBM and Microsoft, for storing a raw audio bitstream on PCs .</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It is the main format used on Microsoft Windows systems for uncompressed audio professional music producers use WAV files with their audio editing software. WAV files produce high-quality audio that can easily be edited. WAV format is the uncompressible format.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82" name="Freeform 2"/>
          <p:cNvSpPr/>
          <p:nvPr/>
        </p:nvSpPr>
        <p:spPr>
          <a:xfrm>
            <a:off x="1682280" y="1428840"/>
            <a:ext cx="14923080" cy="8398080"/>
          </a:xfrm>
          <a:custGeom>
            <a:avLst/>
            <a:gdLst/>
            <a:ahLst/>
            <a:rect l="l" t="t" r="r" b="b"/>
            <a:pathLst>
              <a:path w="14923519" h="8398318">
                <a:moveTo>
                  <a:pt x="0" y="0"/>
                </a:moveTo>
                <a:lnTo>
                  <a:pt x="14923520" y="0"/>
                </a:lnTo>
                <a:lnTo>
                  <a:pt x="14923520" y="8398318"/>
                </a:lnTo>
                <a:lnTo>
                  <a:pt x="0" y="8398318"/>
                </a:lnTo>
                <a:lnTo>
                  <a:pt x="0" y="0"/>
                </a:lnTo>
                <a:close/>
              </a:path>
            </a:pathLst>
          </a:custGeom>
          <a:blipFill rotWithShape="0">
            <a:blip r:embed="rId1"/>
            <a:srcRect/>
            <a:stretch/>
          </a:blipFill>
          <a:ln w="0">
            <a:noFill/>
          </a:ln>
        </p:spPr>
        <p:style>
          <a:lnRef idx="0"/>
          <a:fillRef idx="0"/>
          <a:effectRef idx="0"/>
          <a:fontRef idx="minor"/>
        </p:style>
      </p:sp>
      <p:sp>
        <p:nvSpPr>
          <p:cNvPr id="383" name="TextBox 3"/>
          <p:cNvSpPr/>
          <p:nvPr/>
        </p:nvSpPr>
        <p:spPr>
          <a:xfrm>
            <a:off x="1028880" y="490680"/>
            <a:ext cx="1171692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Comparison between WAV and MP3 audio formats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84" name="Freeform 2"/>
          <p:cNvSpPr/>
          <p:nvPr/>
        </p:nvSpPr>
        <p:spPr>
          <a:xfrm>
            <a:off x="1353960" y="6722280"/>
            <a:ext cx="7262640" cy="2535480"/>
          </a:xfrm>
          <a:custGeom>
            <a:avLst/>
            <a:gdLst/>
            <a:ahLst/>
            <a:rect l="l" t="t" r="r" b="b"/>
            <a:pathLst>
              <a:path w="7263091" h="2535880">
                <a:moveTo>
                  <a:pt x="0" y="0"/>
                </a:moveTo>
                <a:lnTo>
                  <a:pt x="7263090" y="0"/>
                </a:lnTo>
                <a:lnTo>
                  <a:pt x="7263090" y="2535880"/>
                </a:lnTo>
                <a:lnTo>
                  <a:pt x="0" y="2535880"/>
                </a:lnTo>
                <a:lnTo>
                  <a:pt x="0" y="0"/>
                </a:lnTo>
                <a:close/>
              </a:path>
            </a:pathLst>
          </a:custGeom>
          <a:blipFill rotWithShape="0">
            <a:blip r:embed="rId1"/>
            <a:srcRect/>
            <a:stretch/>
          </a:blipFill>
          <a:ln w="0">
            <a:noFill/>
          </a:ln>
        </p:spPr>
        <p:style>
          <a:lnRef idx="0"/>
          <a:fillRef idx="0"/>
          <a:effectRef idx="0"/>
          <a:fontRef idx="minor"/>
        </p:style>
      </p:sp>
      <p:sp>
        <p:nvSpPr>
          <p:cNvPr id="385" name="Freeform 3"/>
          <p:cNvSpPr/>
          <p:nvPr/>
        </p:nvSpPr>
        <p:spPr>
          <a:xfrm>
            <a:off x="9016200" y="6722280"/>
            <a:ext cx="8474760" cy="2209320"/>
          </a:xfrm>
          <a:custGeom>
            <a:avLst/>
            <a:gdLst/>
            <a:ahLst/>
            <a:rect l="l" t="t" r="r" b="b"/>
            <a:pathLst>
              <a:path w="8475242" h="2209560">
                <a:moveTo>
                  <a:pt x="0" y="0"/>
                </a:moveTo>
                <a:lnTo>
                  <a:pt x="8475243" y="0"/>
                </a:lnTo>
                <a:lnTo>
                  <a:pt x="8475243" y="2209561"/>
                </a:lnTo>
                <a:lnTo>
                  <a:pt x="0" y="2209561"/>
                </a:lnTo>
                <a:lnTo>
                  <a:pt x="0" y="0"/>
                </a:lnTo>
                <a:close/>
              </a:path>
            </a:pathLst>
          </a:custGeom>
          <a:blipFill rotWithShape="0">
            <a:blip r:embed="rId2"/>
            <a:srcRect/>
            <a:stretch/>
          </a:blipFill>
          <a:ln w="0">
            <a:noFill/>
          </a:ln>
        </p:spPr>
        <p:style>
          <a:lnRef idx="0"/>
          <a:fillRef idx="0"/>
          <a:effectRef idx="0"/>
          <a:fontRef idx="minor"/>
        </p:style>
      </p:sp>
      <p:sp>
        <p:nvSpPr>
          <p:cNvPr id="386" name="TextBox 4"/>
          <p:cNvSpPr/>
          <p:nvPr/>
        </p:nvSpPr>
        <p:spPr>
          <a:xfrm>
            <a:off x="1028880" y="490680"/>
            <a:ext cx="616176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Reading Audio Files</a:t>
            </a:r>
            <a:endParaRPr b="0" lang="en-US" sz="3200" spc="-1" strike="noStrike">
              <a:latin typeface="Arial"/>
            </a:endParaRPr>
          </a:p>
        </p:txBody>
      </p:sp>
      <p:sp>
        <p:nvSpPr>
          <p:cNvPr id="387" name="TextBox 5"/>
          <p:cNvSpPr/>
          <p:nvPr/>
        </p:nvSpPr>
        <p:spPr>
          <a:xfrm>
            <a:off x="1353960" y="1437840"/>
            <a:ext cx="15904800" cy="149328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There are two main ways to read an audio file. The first approach is to use the proper audio player software.</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The second approach is the programmatic technique to read audio files.</a:t>
            </a:r>
            <a:endParaRPr b="0" lang="en-US" sz="2800" spc="-1" strike="noStrike">
              <a:latin typeface="Arial"/>
            </a:endParaRPr>
          </a:p>
        </p:txBody>
      </p:sp>
      <p:sp>
        <p:nvSpPr>
          <p:cNvPr id="388" name="TextBox 6"/>
          <p:cNvSpPr/>
          <p:nvPr/>
        </p:nvSpPr>
        <p:spPr>
          <a:xfrm>
            <a:off x="1133280" y="3544920"/>
            <a:ext cx="788256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Python Code for Reading Audio Files</a:t>
            </a:r>
            <a:endParaRPr b="0" lang="en-US" sz="2800" spc="-1" strike="noStrike">
              <a:latin typeface="Arial"/>
            </a:endParaRPr>
          </a:p>
        </p:txBody>
      </p:sp>
      <p:sp>
        <p:nvSpPr>
          <p:cNvPr id="389" name="TextBox 7"/>
          <p:cNvSpPr/>
          <p:nvPr/>
        </p:nvSpPr>
        <p:spPr>
          <a:xfrm>
            <a:off x="1644840" y="4435920"/>
            <a:ext cx="15613920" cy="184860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You need to install a package named “</a:t>
            </a:r>
            <a:r>
              <a:rPr b="0" lang="en-US" sz="2600" spc="-1" strike="noStrike">
                <a:solidFill>
                  <a:srgbClr val="000000"/>
                </a:solidFill>
                <a:latin typeface="Atkinson Hyperlegible Bold"/>
              </a:rPr>
              <a:t>Librosa</a:t>
            </a:r>
            <a:r>
              <a:rPr b="0" lang="en-US" sz="2600" spc="-1" strike="noStrike">
                <a:solidFill>
                  <a:srgbClr val="000000"/>
                </a:solidFill>
                <a:latin typeface="Atkinson Hyperlegible"/>
              </a:rPr>
              <a:t>” that can handle audio files.</a:t>
            </a:r>
            <a:endParaRPr b="0" lang="en-US" sz="2600" spc="-1" strike="noStrike">
              <a:latin typeface="Arial"/>
            </a:endParaRPr>
          </a:p>
          <a:p>
            <a:pPr algn="ctr">
              <a:lnSpc>
                <a:spcPts val="3640"/>
              </a:lnSpc>
              <a:buNone/>
              <a:tabLst>
                <a:tab algn="l" pos="0"/>
              </a:tabLst>
            </a:pPr>
            <a:r>
              <a:rPr b="0" lang="en-US" sz="2600" spc="-1" strike="noStrike">
                <a:solidFill>
                  <a:srgbClr val="000000"/>
                </a:solidFill>
                <a:latin typeface="Atkinson Hyperlegible"/>
              </a:rPr>
              <a:t>!pip install librosa</a:t>
            </a:r>
            <a:endParaRPr b="0" lang="en-US" sz="2600" spc="-1" strike="noStrike">
              <a:latin typeface="Arial"/>
            </a:endParaRPr>
          </a:p>
          <a:p>
            <a:pPr algn="ctr">
              <a:lnSpc>
                <a:spcPts val="3640"/>
              </a:lnSpc>
              <a:buNone/>
              <a:tabLst>
                <a:tab algn="l" pos="0"/>
              </a:tabLst>
            </a:pPr>
            <a:r>
              <a:rPr b="0" lang="en-US" sz="2600" spc="-1" strike="noStrike">
                <a:solidFill>
                  <a:srgbClr val="000000"/>
                </a:solidFill>
                <a:latin typeface="Atkinson Hyperlegible"/>
              </a:rPr>
              <a:t>To be able to listen to the read audio in Jupyter notebook or Google Colab, </a:t>
            </a:r>
            <a:r>
              <a:rPr b="0" lang="en-US" sz="2600" spc="-1" strike="noStrike">
                <a:solidFill>
                  <a:srgbClr val="000000"/>
                </a:solidFill>
                <a:latin typeface="Atkinson Hyperlegible Bold"/>
              </a:rPr>
              <a:t>IPython </a:t>
            </a:r>
            <a:r>
              <a:rPr b="0" lang="en-US" sz="2600" spc="-1" strike="noStrike">
                <a:solidFill>
                  <a:srgbClr val="000000"/>
                </a:solidFill>
                <a:latin typeface="Atkinson Hyperlegible"/>
              </a:rPr>
              <a:t>needs to be installed. !pip install IPython</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90" name="Freeform 2"/>
          <p:cNvSpPr/>
          <p:nvPr/>
        </p:nvSpPr>
        <p:spPr>
          <a:xfrm>
            <a:off x="9102960" y="7750080"/>
            <a:ext cx="8087760" cy="2323080"/>
          </a:xfrm>
          <a:custGeom>
            <a:avLst/>
            <a:gdLst/>
            <a:ahLst/>
            <a:rect l="l" t="t" r="r" b="b"/>
            <a:pathLst>
              <a:path w="8088203" h="2323475">
                <a:moveTo>
                  <a:pt x="0" y="0"/>
                </a:moveTo>
                <a:lnTo>
                  <a:pt x="8088204" y="0"/>
                </a:lnTo>
                <a:lnTo>
                  <a:pt x="8088204" y="2323475"/>
                </a:lnTo>
                <a:lnTo>
                  <a:pt x="0" y="2323475"/>
                </a:lnTo>
                <a:lnTo>
                  <a:pt x="0" y="0"/>
                </a:lnTo>
                <a:close/>
              </a:path>
            </a:pathLst>
          </a:custGeom>
          <a:blipFill rotWithShape="0">
            <a:blip r:embed="rId1"/>
            <a:srcRect/>
            <a:stretch/>
          </a:blipFill>
          <a:ln w="0">
            <a:noFill/>
          </a:ln>
        </p:spPr>
        <p:style>
          <a:lnRef idx="0"/>
          <a:fillRef idx="0"/>
          <a:effectRef idx="0"/>
          <a:fontRef idx="minor"/>
        </p:style>
      </p:sp>
      <p:sp>
        <p:nvSpPr>
          <p:cNvPr id="391" name="TextBox 3"/>
          <p:cNvSpPr/>
          <p:nvPr/>
        </p:nvSpPr>
        <p:spPr>
          <a:xfrm>
            <a:off x="1028880" y="490680"/>
            <a:ext cx="984456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Python Code for Converting Audio Files</a:t>
            </a:r>
            <a:endParaRPr b="0" lang="en-US" sz="3200" spc="-1" strike="noStrike">
              <a:latin typeface="Arial"/>
            </a:endParaRPr>
          </a:p>
        </p:txBody>
      </p:sp>
      <p:sp>
        <p:nvSpPr>
          <p:cNvPr id="392" name="TextBox 4"/>
          <p:cNvSpPr/>
          <p:nvPr/>
        </p:nvSpPr>
        <p:spPr>
          <a:xfrm>
            <a:off x="1247760" y="1500120"/>
            <a:ext cx="15942960" cy="398268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Several libraries enable the developer to transform an audio file from one format to another. One </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of these libraries is the </a:t>
            </a:r>
            <a:r>
              <a:rPr b="0" lang="en-US" sz="2800" spc="-1" strike="noStrike">
                <a:solidFill>
                  <a:srgbClr val="000000"/>
                </a:solidFill>
                <a:latin typeface="Atkinson Hyperlegible Bold"/>
              </a:rPr>
              <a:t>FFMPEG library</a:t>
            </a:r>
            <a:r>
              <a:rPr b="0" lang="en-US" sz="2800" spc="-1" strike="noStrike">
                <a:solidFill>
                  <a:srgbClr val="000000"/>
                </a:solidFill>
                <a:latin typeface="Atkinson Hyperlegible"/>
              </a:rPr>
              <a:t>. FFMPEG is a free open-source software project consisting of</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 </a:t>
            </a:r>
            <a:r>
              <a:rPr b="0" lang="en-US" sz="2800" spc="-1" strike="noStrike">
                <a:solidFill>
                  <a:srgbClr val="000000"/>
                </a:solidFill>
                <a:latin typeface="Atkinson Hyperlegible"/>
              </a:rPr>
              <a:t>a large suite of libraries and programs for handling video, audio, and other multimedia files.</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Bold"/>
              </a:rPr>
              <a:t>The Pydub</a:t>
            </a:r>
            <a:r>
              <a:rPr b="0" lang="en-US" sz="2800" spc="-1" strike="noStrike">
                <a:solidFill>
                  <a:srgbClr val="000000"/>
                </a:solidFill>
                <a:latin typeface="Atkinson Hyperlegible"/>
              </a:rPr>
              <a:t> library also needs to be installed. The Pydub library is an audio manipulation </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module. Pydub library is a Python library used to work with only WAV files.</a:t>
            </a:r>
            <a:endParaRPr b="0" lang="en-US" sz="2800" spc="-1" strike="noStrike">
              <a:latin typeface="Arial"/>
            </a:endParaRPr>
          </a:p>
        </p:txBody>
      </p:sp>
      <p:sp>
        <p:nvSpPr>
          <p:cNvPr id="393" name="TextBox 5"/>
          <p:cNvSpPr/>
          <p:nvPr/>
        </p:nvSpPr>
        <p:spPr>
          <a:xfrm>
            <a:off x="1457280" y="4439160"/>
            <a:ext cx="15801480" cy="191916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Two packages named “FFMPEG” or “Pydub” need to be installed to transform an audio file from one format to another.</a:t>
            </a:r>
            <a:endParaRPr b="0" lang="en-US" sz="2700" spc="-1" strike="noStrike">
              <a:latin typeface="Arial"/>
            </a:endParaRPr>
          </a:p>
          <a:p>
            <a:pPr algn="ctr">
              <a:lnSpc>
                <a:spcPts val="3779"/>
              </a:lnSpc>
              <a:buNone/>
              <a:tabLst>
                <a:tab algn="l" pos="0"/>
              </a:tabLst>
            </a:pPr>
            <a:r>
              <a:rPr b="0" lang="en-US" sz="2700" spc="-1" strike="noStrike">
                <a:solidFill>
                  <a:srgbClr val="000000"/>
                </a:solidFill>
                <a:latin typeface="Atkinson Hyperlegible"/>
              </a:rPr>
              <a:t>!pip install ffmpeg</a:t>
            </a:r>
            <a:endParaRPr b="0" lang="en-US" sz="2700" spc="-1" strike="noStrike">
              <a:latin typeface="Arial"/>
            </a:endParaRPr>
          </a:p>
          <a:p>
            <a:pPr algn="ctr">
              <a:lnSpc>
                <a:spcPts val="3779"/>
              </a:lnSpc>
              <a:buNone/>
              <a:tabLst>
                <a:tab algn="l" pos="0"/>
              </a:tabLst>
            </a:pPr>
            <a:r>
              <a:rPr b="0" lang="en-US" sz="2700" spc="-1" strike="noStrike">
                <a:solidFill>
                  <a:srgbClr val="000000"/>
                </a:solidFill>
                <a:latin typeface="Atkinson Hyperlegible"/>
              </a:rPr>
              <a:t>!pip install pydub</a:t>
            </a:r>
            <a:endParaRPr b="0" lang="en-US" sz="2700" spc="-1" strike="noStrike">
              <a:latin typeface="Arial"/>
            </a:endParaRPr>
          </a:p>
        </p:txBody>
      </p:sp>
      <p:sp>
        <p:nvSpPr>
          <p:cNvPr id="394" name="TextBox 6"/>
          <p:cNvSpPr/>
          <p:nvPr/>
        </p:nvSpPr>
        <p:spPr>
          <a:xfrm>
            <a:off x="1247760" y="6809040"/>
            <a:ext cx="16011360" cy="959400"/>
          </a:xfrm>
          <a:prstGeom prst="rect">
            <a:avLst/>
          </a:prstGeom>
          <a:noFill/>
          <a:ln w="0">
            <a:noFill/>
          </a:ln>
        </p:spPr>
        <p:style>
          <a:lnRef idx="0"/>
          <a:fillRef idx="0"/>
          <a:effectRef idx="0"/>
          <a:fontRef idx="minor"/>
        </p:style>
        <p:txBody>
          <a:bodyPr lIns="0" rIns="0" tIns="0" bIns="0" anchor="t">
            <a:spAutoFit/>
          </a:bodyPr>
          <a:p>
            <a:pPr>
              <a:lnSpc>
                <a:spcPts val="3779"/>
              </a:lnSpc>
              <a:buNone/>
              <a:tabLst>
                <a:tab algn="l" pos="0"/>
              </a:tabLst>
            </a:pPr>
            <a:r>
              <a:rPr b="0" lang="en-US" sz="2700" spc="-1" strike="noStrike">
                <a:solidFill>
                  <a:srgbClr val="000000"/>
                </a:solidFill>
                <a:latin typeface="Atkinson Hyperlegible"/>
              </a:rPr>
              <a:t>The installation of ffmpeg has to be using Anaconda prompt. So, you have to install Anaconda software tool. The command is</a:t>
            </a:r>
            <a:r>
              <a:rPr b="0" lang="en-US" sz="2700" spc="-1" strike="noStrike">
                <a:solidFill>
                  <a:srgbClr val="000000"/>
                </a:solidFill>
                <a:latin typeface="Atkinson Hyperlegible Bold"/>
              </a:rPr>
              <a:t> conda install -c conda-forge ffmpeg.</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95" name="TextBox 2"/>
          <p:cNvSpPr/>
          <p:nvPr/>
        </p:nvSpPr>
        <p:spPr>
          <a:xfrm>
            <a:off x="1028880" y="490680"/>
            <a:ext cx="288360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4. Video</a:t>
            </a:r>
            <a:endParaRPr b="0" lang="en-US" sz="3200" spc="-1" strike="noStrike">
              <a:latin typeface="Arial"/>
            </a:endParaRPr>
          </a:p>
        </p:txBody>
      </p:sp>
      <p:sp>
        <p:nvSpPr>
          <p:cNvPr id="396" name="TextBox 3"/>
          <p:cNvSpPr/>
          <p:nvPr/>
        </p:nvSpPr>
        <p:spPr>
          <a:xfrm>
            <a:off x="1028880" y="1435680"/>
            <a:ext cx="16384680" cy="248904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There are several video formats with various specifications. Video formats are a sort of file format used </a:t>
            </a:r>
            <a:endParaRPr b="0" lang="en-US" sz="2800" spc="-1" strike="noStrike">
              <a:latin typeface="Arial"/>
            </a:endParaRPr>
          </a:p>
          <a:p>
            <a:pPr>
              <a:lnSpc>
                <a:spcPts val="3920"/>
              </a:lnSpc>
              <a:buNone/>
              <a:tabLst>
                <a:tab algn="l" pos="0"/>
              </a:tabLst>
            </a:pPr>
            <a:r>
              <a:rPr b="0" lang="en-US" sz="2800" spc="-1" strike="noStrike">
                <a:solidFill>
                  <a:srgbClr val="000000"/>
                </a:solidFill>
                <a:latin typeface="Atkinson Hyperlegible"/>
              </a:rPr>
              <a:t>to store digital video data on a computer system. Lossy compression is often used to save the video to minimize file size. A video file typically consists of a container that can contain both audio and visual data in separate audio and video coding formats.</a:t>
            </a:r>
            <a:endParaRPr b="0" lang="en-US" sz="2800" spc="-1" strike="noStrike">
              <a:latin typeface="Arial"/>
            </a:endParaRPr>
          </a:p>
        </p:txBody>
      </p:sp>
      <p:sp>
        <p:nvSpPr>
          <p:cNvPr id="397" name="TextBox 4"/>
          <p:cNvSpPr/>
          <p:nvPr/>
        </p:nvSpPr>
        <p:spPr>
          <a:xfrm>
            <a:off x="1654200" y="5008320"/>
            <a:ext cx="3508560" cy="3982680"/>
          </a:xfrm>
          <a:prstGeom prst="rect">
            <a:avLst/>
          </a:prstGeom>
          <a:noFill/>
          <a:ln w="0">
            <a:noFill/>
          </a:ln>
        </p:spPr>
        <p:style>
          <a:lnRef idx="0"/>
          <a:fillRef idx="0"/>
          <a:effectRef idx="0"/>
          <a:fontRef idx="minor"/>
        </p:style>
        <p:txBody>
          <a:bodyPr lIns="0" rIns="0" tIns="0" bIns="0" anchor="t">
            <a:spAutoFit/>
          </a:bodyPr>
          <a:p>
            <a:pPr lvl="1" marL="604440" indent="-302400">
              <a:lnSpc>
                <a:spcPts val="3920"/>
              </a:lnSpc>
              <a:buClr>
                <a:srgbClr val="000000"/>
              </a:buClr>
              <a:buFont typeface="Arial"/>
              <a:buChar char="•"/>
            </a:pPr>
            <a:r>
              <a:rPr b="0" lang="en-US" sz="2800" spc="-1" strike="noStrike">
                <a:solidFill>
                  <a:srgbClr val="000000"/>
                </a:solidFill>
                <a:latin typeface="Atkinson Hyperlegible"/>
              </a:rPr>
              <a:t>MP4 video format</a:t>
            </a:r>
            <a:endParaRPr b="0" lang="en-US" sz="2800" spc="-1" strike="noStrike">
              <a:latin typeface="Arial"/>
            </a:endParaRPr>
          </a:p>
          <a:p>
            <a:pPr lvl="1" marL="604440" indent="-302400">
              <a:lnSpc>
                <a:spcPts val="3920"/>
              </a:lnSpc>
              <a:buClr>
                <a:srgbClr val="000000"/>
              </a:buClr>
              <a:buFont typeface="Arial"/>
              <a:buChar char="•"/>
            </a:pPr>
            <a:r>
              <a:rPr b="0" lang="en-US" sz="2800" spc="-1" strike="noStrike">
                <a:solidFill>
                  <a:srgbClr val="000000"/>
                </a:solidFill>
                <a:latin typeface="Atkinson Hyperlegible"/>
              </a:rPr>
              <a:t>MOV video format.</a:t>
            </a:r>
            <a:endParaRPr b="0" lang="en-US" sz="2800" spc="-1" strike="noStrike">
              <a:latin typeface="Arial"/>
            </a:endParaRPr>
          </a:p>
          <a:p>
            <a:pPr lvl="1" marL="604440" indent="-302400">
              <a:lnSpc>
                <a:spcPts val="3920"/>
              </a:lnSpc>
              <a:buClr>
                <a:srgbClr val="000000"/>
              </a:buClr>
              <a:buFont typeface="Arial"/>
              <a:buChar char="•"/>
            </a:pPr>
            <a:r>
              <a:rPr b="0" lang="en-US" sz="2800" spc="-1" strike="noStrike">
                <a:solidFill>
                  <a:srgbClr val="000000"/>
                </a:solidFill>
                <a:latin typeface="Atkinson Hyperlegible"/>
              </a:rPr>
              <a:t>AVI video format.</a:t>
            </a:r>
            <a:endParaRPr b="0" lang="en-US" sz="2800" spc="-1" strike="noStrike">
              <a:latin typeface="Arial"/>
            </a:endParaRPr>
          </a:p>
          <a:p>
            <a:pPr lvl="1" marL="604440" indent="-302400">
              <a:lnSpc>
                <a:spcPts val="3920"/>
              </a:lnSpc>
              <a:buClr>
                <a:srgbClr val="000000"/>
              </a:buClr>
              <a:buFont typeface="Arial"/>
              <a:buChar char="•"/>
            </a:pPr>
            <a:r>
              <a:rPr b="0" lang="en-US" sz="2800" spc="-1" strike="noStrike">
                <a:solidFill>
                  <a:srgbClr val="000000"/>
                </a:solidFill>
                <a:latin typeface="Atkinson Hyperlegible"/>
              </a:rPr>
              <a:t>MKV video format.</a:t>
            </a:r>
            <a:endParaRPr b="0" lang="en-US" sz="2800" spc="-1" strike="noStrike">
              <a:latin typeface="Arial"/>
            </a:endParaRPr>
          </a:p>
        </p:txBody>
      </p:sp>
      <p:sp>
        <p:nvSpPr>
          <p:cNvPr id="398" name="TextBox 5"/>
          <p:cNvSpPr/>
          <p:nvPr/>
        </p:nvSpPr>
        <p:spPr>
          <a:xfrm>
            <a:off x="1028880" y="3965040"/>
            <a:ext cx="751140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Four of the most common video formats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399" name="TextBox 2"/>
          <p:cNvSpPr/>
          <p:nvPr/>
        </p:nvSpPr>
        <p:spPr>
          <a:xfrm>
            <a:off x="1028880" y="547200"/>
            <a:ext cx="6131520" cy="497520"/>
          </a:xfrm>
          <a:prstGeom prst="rect">
            <a:avLst/>
          </a:prstGeom>
          <a:noFill/>
          <a:ln w="0">
            <a:noFill/>
          </a:ln>
        </p:spPr>
        <p:style>
          <a:lnRef idx="0"/>
          <a:fillRef idx="0"/>
          <a:effectRef idx="0"/>
          <a:fontRef idx="minor"/>
        </p:style>
        <p:txBody>
          <a:bodyPr lIns="0" rIns="0" tIns="0" bIns="0" anchor="t">
            <a:spAutoFit/>
          </a:bodyPr>
          <a:p>
            <a:pPr>
              <a:lnSpc>
                <a:spcPts val="3920"/>
              </a:lnSpc>
              <a:buNone/>
            </a:pPr>
            <a:r>
              <a:rPr b="0" lang="en-US" sz="2800" spc="-1" strike="noStrike">
                <a:solidFill>
                  <a:srgbClr val="000000"/>
                </a:solidFill>
                <a:latin typeface="Atkinson Hyperlegible Bold"/>
              </a:rPr>
              <a:t>MPEG-4 Part 14 (MP4)</a:t>
            </a:r>
            <a:endParaRPr b="0" lang="en-US" sz="2800" spc="-1" strike="noStrike">
              <a:latin typeface="Arial"/>
            </a:endParaRPr>
          </a:p>
        </p:txBody>
      </p:sp>
      <p:sp>
        <p:nvSpPr>
          <p:cNvPr id="400" name="TextBox 3"/>
          <p:cNvSpPr/>
          <p:nvPr/>
        </p:nvSpPr>
        <p:spPr>
          <a:xfrm>
            <a:off x="1347120" y="1275120"/>
            <a:ext cx="15911640" cy="92412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000000"/>
                </a:solidFill>
                <a:latin typeface="Atkinson Hyperlegible"/>
              </a:rPr>
              <a:t>An MP 4 is a common “container format” for video files that allows you to store a lot of video and audio information in a smaller file size.</a:t>
            </a:r>
            <a:endParaRPr b="0" lang="en-US" sz="2600" spc="-1" strike="noStrike">
              <a:latin typeface="Arial"/>
            </a:endParaRPr>
          </a:p>
        </p:txBody>
      </p:sp>
      <p:sp>
        <p:nvSpPr>
          <p:cNvPr id="401" name="TextBox 4"/>
          <p:cNvSpPr/>
          <p:nvPr/>
        </p:nvSpPr>
        <p:spPr>
          <a:xfrm>
            <a:off x="1028880" y="2672280"/>
            <a:ext cx="64994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Metal Oxide Varistor (MOV)</a:t>
            </a:r>
            <a:endParaRPr b="0" lang="en-US" sz="2800" spc="-1" strike="noStrike">
              <a:latin typeface="Arial"/>
            </a:endParaRPr>
          </a:p>
        </p:txBody>
      </p:sp>
      <p:sp>
        <p:nvSpPr>
          <p:cNvPr id="402" name="TextBox 5"/>
          <p:cNvSpPr/>
          <p:nvPr/>
        </p:nvSpPr>
        <p:spPr>
          <a:xfrm>
            <a:off x="1347120" y="3401280"/>
            <a:ext cx="1591164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An MOV is a video format that was developed by Apple. It’s a MPEG 4 video container file that is primarily used with Apple’s QuickTime program. An MOV video can hold many different video formats and multimedia — audio, video, and text — in the same file on different tracks.</a:t>
            </a:r>
            <a:endParaRPr b="0" lang="en-US" sz="2600" spc="-1" strike="noStrike">
              <a:latin typeface="Arial"/>
            </a:endParaRPr>
          </a:p>
        </p:txBody>
      </p:sp>
      <p:sp>
        <p:nvSpPr>
          <p:cNvPr id="403" name="TextBox 6"/>
          <p:cNvSpPr/>
          <p:nvPr/>
        </p:nvSpPr>
        <p:spPr>
          <a:xfrm>
            <a:off x="1028880" y="5288040"/>
            <a:ext cx="64994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Audio Video Interleave (AVI)</a:t>
            </a:r>
            <a:endParaRPr b="0" lang="en-US" sz="2800" spc="-1" strike="noStrike">
              <a:latin typeface="Arial"/>
            </a:endParaRPr>
          </a:p>
        </p:txBody>
      </p:sp>
      <p:sp>
        <p:nvSpPr>
          <p:cNvPr id="404" name="TextBox 7"/>
          <p:cNvSpPr/>
          <p:nvPr/>
        </p:nvSpPr>
        <p:spPr>
          <a:xfrm>
            <a:off x="1202040" y="5988240"/>
            <a:ext cx="1620180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AVI files can contain both audio and video data in a file container that allows synchronous audio?with-video playback. Like the DVD video format, AVI files support multiple streaming audio and video, although these features are seldom used.</a:t>
            </a:r>
            <a:endParaRPr b="0" lang="en-US" sz="2600" spc="-1" strike="noStrike">
              <a:latin typeface="Arial"/>
            </a:endParaRPr>
          </a:p>
        </p:txBody>
      </p:sp>
      <p:sp>
        <p:nvSpPr>
          <p:cNvPr id="405" name="TextBox 8"/>
          <p:cNvSpPr/>
          <p:nvPr/>
        </p:nvSpPr>
        <p:spPr>
          <a:xfrm>
            <a:off x="1019520" y="7846200"/>
            <a:ext cx="51332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Matroska Video (MKV)</a:t>
            </a:r>
            <a:endParaRPr b="0" lang="en-US" sz="2800" spc="-1" strike="noStrike">
              <a:latin typeface="Arial"/>
            </a:endParaRPr>
          </a:p>
        </p:txBody>
      </p:sp>
      <p:sp>
        <p:nvSpPr>
          <p:cNvPr id="406" name="TextBox 9"/>
          <p:cNvSpPr/>
          <p:nvPr/>
        </p:nvSpPr>
        <p:spPr>
          <a:xfrm>
            <a:off x="1202040" y="8548200"/>
            <a:ext cx="16056720" cy="138636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MKV videos, are container files that support unlimited picture, audio, and subtitle tracks. They are similar to MOV and AVI files, except they have a much larger amount of storage. They are an all-in-one video format.</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407" name="Freeform 2"/>
          <p:cNvSpPr/>
          <p:nvPr/>
        </p:nvSpPr>
        <p:spPr>
          <a:xfrm>
            <a:off x="2656800" y="1266840"/>
            <a:ext cx="11780640" cy="9019800"/>
          </a:xfrm>
          <a:custGeom>
            <a:avLst/>
            <a:gdLst/>
            <a:ahLst/>
            <a:rect l="l" t="t" r="r" b="b"/>
            <a:pathLst>
              <a:path w="11780857" h="9020090">
                <a:moveTo>
                  <a:pt x="0" y="0"/>
                </a:moveTo>
                <a:lnTo>
                  <a:pt x="11780856" y="0"/>
                </a:lnTo>
                <a:lnTo>
                  <a:pt x="11780856" y="9020090"/>
                </a:lnTo>
                <a:lnTo>
                  <a:pt x="0" y="9020090"/>
                </a:lnTo>
                <a:lnTo>
                  <a:pt x="0" y="0"/>
                </a:lnTo>
                <a:close/>
              </a:path>
            </a:pathLst>
          </a:custGeom>
          <a:blipFill rotWithShape="0">
            <a:blip r:embed="rId1"/>
            <a:srcRect/>
            <a:stretch/>
          </a:blipFill>
          <a:ln w="0">
            <a:noFill/>
          </a:ln>
        </p:spPr>
        <p:style>
          <a:lnRef idx="0"/>
          <a:fillRef idx="0"/>
          <a:effectRef idx="0"/>
          <a:fontRef idx="minor"/>
        </p:style>
      </p:sp>
      <p:sp>
        <p:nvSpPr>
          <p:cNvPr id="408" name="TextBox 3"/>
          <p:cNvSpPr/>
          <p:nvPr/>
        </p:nvSpPr>
        <p:spPr>
          <a:xfrm>
            <a:off x="1028880" y="490680"/>
            <a:ext cx="14280480" cy="5684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Pros &amp; Cons of each one of those formats (MP4 - AVI - MKV):</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409" name="TextBox 2"/>
          <p:cNvSpPr/>
          <p:nvPr/>
        </p:nvSpPr>
        <p:spPr>
          <a:xfrm>
            <a:off x="1028880" y="490680"/>
            <a:ext cx="3849120" cy="11372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Atkinson Hyperlegible Bold"/>
              </a:rPr>
              <a:t>Reading Video Files</a:t>
            </a:r>
            <a:endParaRPr b="0" lang="en-US" sz="3200" spc="-1" strike="noStrike">
              <a:latin typeface="Arial"/>
            </a:endParaRPr>
          </a:p>
        </p:txBody>
      </p:sp>
      <p:sp>
        <p:nvSpPr>
          <p:cNvPr id="410" name="TextBox 3"/>
          <p:cNvSpPr/>
          <p:nvPr/>
        </p:nvSpPr>
        <p:spPr>
          <a:xfrm>
            <a:off x="1333800" y="1417320"/>
            <a:ext cx="15925320" cy="149328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a:rPr>
              <a:t>There are two main ways to read a video file. The first approach is to use the proper video player software. The second approach is the programmatic technique to read video files. </a:t>
            </a:r>
            <a:endParaRPr b="0" lang="en-US" sz="2800" spc="-1" strike="noStrike">
              <a:latin typeface="Arial"/>
            </a:endParaRPr>
          </a:p>
        </p:txBody>
      </p:sp>
      <p:sp>
        <p:nvSpPr>
          <p:cNvPr id="411" name="TextBox 4"/>
          <p:cNvSpPr/>
          <p:nvPr/>
        </p:nvSpPr>
        <p:spPr>
          <a:xfrm>
            <a:off x="1661040" y="3280680"/>
            <a:ext cx="6183000" cy="995400"/>
          </a:xfrm>
          <a:prstGeom prst="rect">
            <a:avLst/>
          </a:prstGeom>
          <a:noFill/>
          <a:ln w="0">
            <a:noFill/>
          </a:ln>
        </p:spPr>
        <p:style>
          <a:lnRef idx="0"/>
          <a:fillRef idx="0"/>
          <a:effectRef idx="0"/>
          <a:fontRef idx="minor"/>
        </p:style>
        <p:txBody>
          <a:bodyPr lIns="0" rIns="0" tIns="0" bIns="0" anchor="t">
            <a:spAutoFit/>
          </a:bodyPr>
          <a:p>
            <a:pPr algn="ctr">
              <a:lnSpc>
                <a:spcPts val="3920"/>
              </a:lnSpc>
              <a:buNone/>
            </a:pPr>
            <a:r>
              <a:rPr b="0" lang="en-US" sz="2800" spc="-1" strike="noStrike">
                <a:solidFill>
                  <a:srgbClr val="000000"/>
                </a:solidFill>
                <a:latin typeface="Atkinson Hyperlegible Bold"/>
              </a:rPr>
              <a:t>Python Code for Reading Video Files</a:t>
            </a:r>
            <a:endParaRPr b="0" lang="en-US" sz="2800" spc="-1" strike="noStrike">
              <a:latin typeface="Arial"/>
            </a:endParaRPr>
          </a:p>
        </p:txBody>
      </p:sp>
      <p:sp>
        <p:nvSpPr>
          <p:cNvPr id="412" name="TextBox 5"/>
          <p:cNvSpPr/>
          <p:nvPr/>
        </p:nvSpPr>
        <p:spPr>
          <a:xfrm>
            <a:off x="1882440" y="4003200"/>
            <a:ext cx="15376320" cy="92412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0" lang="en-US" sz="2600" spc="-1" strike="noStrike">
                <a:solidFill>
                  <a:srgbClr val="000000"/>
                </a:solidFill>
                <a:latin typeface="Atkinson Hyperlegible"/>
              </a:rPr>
              <a:t>one of the most known libraries for reading video files is </a:t>
            </a:r>
            <a:r>
              <a:rPr b="0" lang="en-US" sz="2600" spc="-1" strike="noStrike">
                <a:solidFill>
                  <a:srgbClr val="000000"/>
                </a:solidFill>
                <a:latin typeface="Atkinson Hyperlegible Bold"/>
              </a:rPr>
              <a:t>OpenCV-Python </a:t>
            </a:r>
            <a:r>
              <a:rPr b="0" lang="en-US" sz="2600" spc="-1" strike="noStrike">
                <a:solidFill>
                  <a:srgbClr val="000000"/>
                </a:solidFill>
                <a:latin typeface="Atkinson Hyperlegible"/>
              </a:rPr>
              <a:t>library can be used to read the video file. </a:t>
            </a:r>
            <a:endParaRPr b="0" lang="en-US" sz="2600" spc="-1" strike="noStrike">
              <a:latin typeface="Arial"/>
            </a:endParaRPr>
          </a:p>
        </p:txBody>
      </p:sp>
      <p:sp>
        <p:nvSpPr>
          <p:cNvPr id="413" name="TextBox 6"/>
          <p:cNvSpPr/>
          <p:nvPr/>
        </p:nvSpPr>
        <p:spPr>
          <a:xfrm>
            <a:off x="1882440" y="5299200"/>
            <a:ext cx="1030536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To read the video file, perform the following steps:</a:t>
            </a:r>
            <a:endParaRPr b="0" lang="en-US" sz="2800" spc="-1" strike="noStrike">
              <a:latin typeface="Arial"/>
            </a:endParaRPr>
          </a:p>
        </p:txBody>
      </p:sp>
      <p:sp>
        <p:nvSpPr>
          <p:cNvPr id="414" name="TextBox 7"/>
          <p:cNvSpPr/>
          <p:nvPr/>
        </p:nvSpPr>
        <p:spPr>
          <a:xfrm>
            <a:off x="2319120" y="6018480"/>
            <a:ext cx="15968520" cy="3235320"/>
          </a:xfrm>
          <a:prstGeom prst="rect">
            <a:avLst/>
          </a:prstGeom>
          <a:noFill/>
          <a:ln w="0">
            <a:noFill/>
          </a:ln>
        </p:spPr>
        <p:style>
          <a:lnRef idx="0"/>
          <a:fillRef idx="0"/>
          <a:effectRef idx="0"/>
          <a:fontRef idx="minor"/>
        </p:style>
        <p:txBody>
          <a:bodyPr lIns="0" rIns="0" tIns="0" bIns="0" anchor="t">
            <a:spAutoFit/>
          </a:bodyPr>
          <a:p>
            <a:pPr lvl="1" marL="561240" indent="-280800">
              <a:lnSpc>
                <a:spcPts val="3640"/>
              </a:lnSpc>
              <a:buClr>
                <a:srgbClr val="000000"/>
              </a:buClr>
              <a:buFont typeface="Arial"/>
              <a:buChar char="•"/>
            </a:pPr>
            <a:r>
              <a:rPr b="0" lang="en-US" sz="2600" spc="-1" strike="noStrike">
                <a:solidFill>
                  <a:srgbClr val="000000"/>
                </a:solidFill>
                <a:latin typeface="Atkinson Hyperlegible"/>
              </a:rPr>
              <a:t> </a:t>
            </a:r>
            <a:r>
              <a:rPr b="0" lang="en-US" sz="2600" spc="-1" strike="noStrike">
                <a:solidFill>
                  <a:srgbClr val="000000"/>
                </a:solidFill>
                <a:latin typeface="Atkinson Hyperlegible"/>
              </a:rPr>
              <a:t>Import the OpenCV-Python library by importing the </a:t>
            </a:r>
            <a:r>
              <a:rPr b="0" lang="en-US" sz="2600" spc="-1" strike="noStrike">
                <a:solidFill>
                  <a:srgbClr val="000000"/>
                </a:solidFill>
                <a:latin typeface="Atkinson Hyperlegible Bold"/>
              </a:rPr>
              <a:t>cv2 </a:t>
            </a:r>
            <a:r>
              <a:rPr b="0" lang="en-US" sz="2600" spc="-1" strike="noStrike">
                <a:solidFill>
                  <a:srgbClr val="000000"/>
                </a:solidFill>
                <a:latin typeface="Atkinson Hyperlegible"/>
              </a:rPr>
              <a:t>command</a:t>
            </a:r>
            <a:endParaRPr b="0" lang="en-US" sz="2600" spc="-1" strike="noStrike">
              <a:latin typeface="Arial"/>
            </a:endParaRPr>
          </a:p>
          <a:p>
            <a:pPr lvl="1" marL="561240" indent="-280800">
              <a:lnSpc>
                <a:spcPts val="3640"/>
              </a:lnSpc>
              <a:buClr>
                <a:srgbClr val="000000"/>
              </a:buClr>
              <a:buFont typeface="Arial"/>
              <a:buChar char="•"/>
            </a:pPr>
            <a:r>
              <a:rPr b="0" lang="en-US" sz="2600" spc="-1" strike="noStrike">
                <a:solidFill>
                  <a:srgbClr val="000000"/>
                </a:solidFill>
                <a:latin typeface="Atkinson Hyperlegible"/>
              </a:rPr>
              <a:t>To read the video, specify the path to the video and then use the video capture method from OpenCV The video capture method takes the path of the video as a parameter. Video capture is a method that can read, display, edit, and save videos.</a:t>
            </a:r>
            <a:endParaRPr b="0" lang="en-US" sz="2600" spc="-1" strike="noStrike">
              <a:latin typeface="Arial"/>
            </a:endParaRPr>
          </a:p>
          <a:p>
            <a:pPr lvl="1" marL="561240" indent="-280800">
              <a:lnSpc>
                <a:spcPts val="3640"/>
              </a:lnSpc>
              <a:buClr>
                <a:srgbClr val="000000"/>
              </a:buClr>
              <a:buFont typeface="Arial"/>
              <a:buChar char="•"/>
            </a:pPr>
            <a:r>
              <a:rPr b="0" lang="en-US" sz="2600" spc="-1" strike="noStrike">
                <a:solidFill>
                  <a:srgbClr val="000000"/>
                </a:solidFill>
                <a:latin typeface="Atkinson Hyperlegible"/>
              </a:rPr>
              <a:t>To display the video so that you can watch it, you can read the frames of the video and display it using the </a:t>
            </a:r>
            <a:r>
              <a:rPr b="0" lang="en-US" sz="2600" spc="-1" strike="noStrike">
                <a:solidFill>
                  <a:srgbClr val="000000"/>
                </a:solidFill>
                <a:latin typeface="Atkinson Hyperlegible Bold"/>
              </a:rPr>
              <a:t>imshow</a:t>
            </a:r>
            <a:r>
              <a:rPr b="0" lang="en-US" sz="2600" spc="-1" strike="noStrike">
                <a:solidFill>
                  <a:srgbClr val="000000"/>
                </a:solidFill>
                <a:latin typeface="Atkinson Hyperlegible"/>
              </a:rPr>
              <a:t>() method.</a:t>
            </a:r>
            <a:endParaRPr b="0" lang="en-US" sz="2600" spc="-1" strike="noStrike">
              <a:latin typeface="Arial"/>
            </a:endParaRPr>
          </a:p>
          <a:p>
            <a:pPr>
              <a:lnSpc>
                <a:spcPts val="3640"/>
              </a:lnSpc>
              <a:buNone/>
              <a:tabLst>
                <a:tab algn="l" pos="0"/>
              </a:tabLst>
            </a:pP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415" name="Freeform 2"/>
          <p:cNvSpPr/>
          <p:nvPr/>
        </p:nvSpPr>
        <p:spPr>
          <a:xfrm>
            <a:off x="1412280" y="1028880"/>
            <a:ext cx="3989160" cy="1152360"/>
          </a:xfrm>
          <a:custGeom>
            <a:avLst/>
            <a:gdLst/>
            <a:ahLst/>
            <a:rect l="l" t="t" r="r" b="b"/>
            <a:pathLst>
              <a:path w="3989665" h="1152858">
                <a:moveTo>
                  <a:pt x="0" y="0"/>
                </a:moveTo>
                <a:lnTo>
                  <a:pt x="3989665" y="0"/>
                </a:lnTo>
                <a:lnTo>
                  <a:pt x="3989665" y="1152858"/>
                </a:lnTo>
                <a:lnTo>
                  <a:pt x="0" y="1152858"/>
                </a:lnTo>
                <a:lnTo>
                  <a:pt x="0" y="0"/>
                </a:lnTo>
                <a:close/>
              </a:path>
            </a:pathLst>
          </a:custGeom>
          <a:blipFill rotWithShape="0">
            <a:blip r:embed="rId1"/>
            <a:srcRect/>
            <a:stretch/>
          </a:blipFill>
          <a:ln w="0">
            <a:noFill/>
          </a:ln>
        </p:spPr>
        <p:style>
          <a:lnRef idx="0"/>
          <a:fillRef idx="0"/>
          <a:effectRef idx="0"/>
          <a:fontRef idx="minor"/>
        </p:style>
      </p:sp>
      <p:sp>
        <p:nvSpPr>
          <p:cNvPr id="416" name="Freeform 3"/>
          <p:cNvSpPr/>
          <p:nvPr/>
        </p:nvSpPr>
        <p:spPr>
          <a:xfrm>
            <a:off x="1412280" y="2686320"/>
            <a:ext cx="11160000" cy="929520"/>
          </a:xfrm>
          <a:custGeom>
            <a:avLst/>
            <a:gdLst/>
            <a:ahLst/>
            <a:rect l="l" t="t" r="r" b="b"/>
            <a:pathLst>
              <a:path w="11160236" h="930020">
                <a:moveTo>
                  <a:pt x="0" y="0"/>
                </a:moveTo>
                <a:lnTo>
                  <a:pt x="11160236" y="0"/>
                </a:lnTo>
                <a:lnTo>
                  <a:pt x="11160236" y="930020"/>
                </a:lnTo>
                <a:lnTo>
                  <a:pt x="0" y="930020"/>
                </a:lnTo>
                <a:lnTo>
                  <a:pt x="0" y="0"/>
                </a:lnTo>
                <a:close/>
              </a:path>
            </a:pathLst>
          </a:custGeom>
          <a:blipFill rotWithShape="0">
            <a:blip r:embed="rId2"/>
            <a:srcRect/>
            <a:stretch/>
          </a:blipFill>
          <a:ln w="0">
            <a:noFill/>
          </a:ln>
        </p:spPr>
        <p:style>
          <a:lnRef idx="0"/>
          <a:fillRef idx="0"/>
          <a:effectRef idx="0"/>
          <a:fontRef idx="minor"/>
        </p:style>
      </p:sp>
      <p:sp>
        <p:nvSpPr>
          <p:cNvPr id="417" name="Freeform 4"/>
          <p:cNvSpPr/>
          <p:nvPr/>
        </p:nvSpPr>
        <p:spPr>
          <a:xfrm>
            <a:off x="1412280" y="3945960"/>
            <a:ext cx="10793520" cy="2394720"/>
          </a:xfrm>
          <a:custGeom>
            <a:avLst/>
            <a:gdLst/>
            <a:ahLst/>
            <a:rect l="l" t="t" r="r" b="b"/>
            <a:pathLst>
              <a:path w="10793987" h="2394968">
                <a:moveTo>
                  <a:pt x="0" y="0"/>
                </a:moveTo>
                <a:lnTo>
                  <a:pt x="10793986" y="0"/>
                </a:lnTo>
                <a:lnTo>
                  <a:pt x="10793986" y="2394968"/>
                </a:lnTo>
                <a:lnTo>
                  <a:pt x="0" y="2394968"/>
                </a:lnTo>
                <a:lnTo>
                  <a:pt x="0" y="0"/>
                </a:lnTo>
                <a:close/>
              </a:path>
            </a:pathLst>
          </a:custGeom>
          <a:blipFill rotWithShape="0">
            <a:blip r:embed="rId3"/>
            <a:srcRect/>
            <a:stretch/>
          </a:blipFill>
          <a:ln w="0">
            <a:noFill/>
          </a:ln>
        </p:spPr>
        <p:style>
          <a:lnRef idx="0"/>
          <a:fillRef idx="0"/>
          <a:effectRef idx="0"/>
          <a:fontRef idx="minor"/>
        </p:style>
      </p:sp>
      <p:sp>
        <p:nvSpPr>
          <p:cNvPr id="418" name="Freeform 5"/>
          <p:cNvSpPr/>
          <p:nvPr/>
        </p:nvSpPr>
        <p:spPr>
          <a:xfrm>
            <a:off x="1430280" y="6674400"/>
            <a:ext cx="10775520" cy="1472040"/>
          </a:xfrm>
          <a:custGeom>
            <a:avLst/>
            <a:gdLst/>
            <a:ahLst/>
            <a:rect l="l" t="t" r="r" b="b"/>
            <a:pathLst>
              <a:path w="10776025" h="1472500">
                <a:moveTo>
                  <a:pt x="0" y="0"/>
                </a:moveTo>
                <a:lnTo>
                  <a:pt x="10776024" y="0"/>
                </a:lnTo>
                <a:lnTo>
                  <a:pt x="10776024" y="1472500"/>
                </a:lnTo>
                <a:lnTo>
                  <a:pt x="0" y="1472500"/>
                </a:lnTo>
                <a:lnTo>
                  <a:pt x="0" y="0"/>
                </a:lnTo>
                <a:close/>
              </a:path>
            </a:pathLst>
          </a:custGeom>
          <a:blipFill rotWithShape="0">
            <a:blip r:embed="rId4"/>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419" name="Freeform 2"/>
          <p:cNvSpPr/>
          <p:nvPr/>
        </p:nvSpPr>
        <p:spPr>
          <a:xfrm>
            <a:off x="4803840" y="5143680"/>
            <a:ext cx="12454920" cy="1731240"/>
          </a:xfrm>
          <a:custGeom>
            <a:avLst/>
            <a:gdLst/>
            <a:ahLst/>
            <a:rect l="l" t="t" r="r" b="b"/>
            <a:pathLst>
              <a:path w="12455320" h="1731593">
                <a:moveTo>
                  <a:pt x="0" y="0"/>
                </a:moveTo>
                <a:lnTo>
                  <a:pt x="12455320" y="0"/>
                </a:lnTo>
                <a:lnTo>
                  <a:pt x="12455320" y="1731593"/>
                </a:lnTo>
                <a:lnTo>
                  <a:pt x="0" y="1731593"/>
                </a:lnTo>
                <a:lnTo>
                  <a:pt x="0" y="0"/>
                </a:lnTo>
                <a:close/>
              </a:path>
            </a:pathLst>
          </a:custGeom>
          <a:blipFill rotWithShape="0">
            <a:blip r:embed="rId1"/>
            <a:srcRect/>
            <a:stretch/>
          </a:blipFill>
          <a:ln w="0">
            <a:noFill/>
          </a:ln>
        </p:spPr>
        <p:style>
          <a:lnRef idx="0"/>
          <a:fillRef idx="0"/>
          <a:effectRef idx="0"/>
          <a:fontRef idx="minor"/>
        </p:style>
      </p:sp>
      <p:sp>
        <p:nvSpPr>
          <p:cNvPr id="420" name="TextBox 3"/>
          <p:cNvSpPr/>
          <p:nvPr/>
        </p:nvSpPr>
        <p:spPr>
          <a:xfrm>
            <a:off x="1028880" y="971640"/>
            <a:ext cx="87566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0" lang="en-US" sz="2800" spc="-1" strike="noStrike">
                <a:solidFill>
                  <a:srgbClr val="000000"/>
                </a:solidFill>
                <a:latin typeface="Atkinson Hyperlegible Bold"/>
              </a:rPr>
              <a:t>Python Code for Converting Video Files</a:t>
            </a:r>
            <a:endParaRPr b="0" lang="en-US" sz="2800" spc="-1" strike="noStrike">
              <a:latin typeface="Arial"/>
            </a:endParaRPr>
          </a:p>
        </p:txBody>
      </p:sp>
      <p:sp>
        <p:nvSpPr>
          <p:cNvPr id="421" name="TextBox 4"/>
          <p:cNvSpPr/>
          <p:nvPr/>
        </p:nvSpPr>
        <p:spPr>
          <a:xfrm>
            <a:off x="1557360" y="1932840"/>
            <a:ext cx="13505040" cy="280836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000000"/>
                </a:solidFill>
                <a:latin typeface="Atkinson Hyperlegible"/>
              </a:rPr>
              <a:t>To convert a video file from one form to another, perform the following steps:</a:t>
            </a:r>
            <a:endParaRPr b="0" lang="en-US" sz="2700" spc="-1" strike="noStrike">
              <a:latin typeface="Arial"/>
            </a:endParaRPr>
          </a:p>
          <a:p>
            <a:pPr>
              <a:lnSpc>
                <a:spcPts val="3779"/>
              </a:lnSpc>
              <a:buNone/>
            </a:pPr>
            <a:endParaRPr b="0" lang="en-US" sz="2700" spc="-1" strike="noStrike">
              <a:latin typeface="Arial"/>
            </a:endParaRPr>
          </a:p>
          <a:p>
            <a:pPr lvl="1" marL="561240" indent="-280800">
              <a:lnSpc>
                <a:spcPts val="3640"/>
              </a:lnSpc>
              <a:buClr>
                <a:srgbClr val="000000"/>
              </a:buClr>
              <a:buFont typeface="Arial"/>
              <a:buChar char="•"/>
            </a:pPr>
            <a:r>
              <a:rPr b="0" lang="en-US" sz="2600" spc="-1" strike="noStrike">
                <a:solidFill>
                  <a:srgbClr val="000000"/>
                </a:solidFill>
                <a:latin typeface="Atkinson Hyperlegible"/>
              </a:rPr>
              <a:t>Specify the path of the aimed input file and the name of the output file.</a:t>
            </a:r>
            <a:endParaRPr b="0" lang="en-US" sz="2600" spc="-1" strike="noStrike">
              <a:latin typeface="Arial"/>
            </a:endParaRPr>
          </a:p>
          <a:p>
            <a:pPr lvl="1" marL="561240" indent="-280800">
              <a:lnSpc>
                <a:spcPts val="3640"/>
              </a:lnSpc>
              <a:buClr>
                <a:srgbClr val="000000"/>
              </a:buClr>
              <a:buFont typeface="Arial"/>
              <a:buChar char="•"/>
            </a:pPr>
            <a:r>
              <a:rPr b="0" lang="en-US" sz="2600" spc="-1" strike="noStrike">
                <a:solidFill>
                  <a:srgbClr val="000000"/>
                </a:solidFill>
                <a:latin typeface="Atkinson Hyperlegible"/>
              </a:rPr>
              <a:t>Import the </a:t>
            </a:r>
            <a:r>
              <a:rPr b="0" lang="en-US" sz="2600" spc="-1" strike="noStrike">
                <a:solidFill>
                  <a:srgbClr val="000000"/>
                </a:solidFill>
                <a:latin typeface="Atkinson Hyperlegible Bold"/>
              </a:rPr>
              <a:t>subprocess </a:t>
            </a:r>
            <a:r>
              <a:rPr b="0" lang="en-US" sz="2600" spc="-1" strike="noStrike">
                <a:solidFill>
                  <a:srgbClr val="000000"/>
                </a:solidFill>
                <a:latin typeface="Atkinson Hyperlegible"/>
              </a:rPr>
              <a:t>package of Python.</a:t>
            </a:r>
            <a:endParaRPr b="0" lang="en-US" sz="2600" spc="-1" strike="noStrike">
              <a:latin typeface="Arial"/>
            </a:endParaRPr>
          </a:p>
          <a:p>
            <a:pPr lvl="1" marL="561240" indent="-280800">
              <a:lnSpc>
                <a:spcPts val="3640"/>
              </a:lnSpc>
              <a:buClr>
                <a:srgbClr val="000000"/>
              </a:buClr>
              <a:buFont typeface="Arial"/>
              <a:buChar char="•"/>
            </a:pPr>
            <a:r>
              <a:rPr b="0" lang="en-US" sz="2600" spc="-1" strike="noStrike">
                <a:solidFill>
                  <a:srgbClr val="000000"/>
                </a:solidFill>
                <a:latin typeface="Atkinson Hyperlegible"/>
              </a:rPr>
              <a:t>Call the subprocess responsible for converting the input video file to the output video file</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86" name="TextBox 2"/>
          <p:cNvSpPr/>
          <p:nvPr/>
        </p:nvSpPr>
        <p:spPr>
          <a:xfrm>
            <a:off x="979200" y="490680"/>
            <a:ext cx="1993680" cy="56916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4000" spc="-1" strike="noStrike">
                <a:solidFill>
                  <a:srgbClr val="2b4a9d"/>
                </a:solidFill>
                <a:latin typeface="Atkinson Hyperlegible Bold"/>
              </a:rPr>
              <a:t>1. Text</a:t>
            </a:r>
            <a:endParaRPr b="0" lang="en-US" sz="4000" spc="-1" strike="noStrike">
              <a:latin typeface="Arial"/>
            </a:endParaRPr>
          </a:p>
        </p:txBody>
      </p:sp>
      <p:sp>
        <p:nvSpPr>
          <p:cNvPr id="87" name="TextBox 3"/>
          <p:cNvSpPr/>
          <p:nvPr/>
        </p:nvSpPr>
        <p:spPr>
          <a:xfrm>
            <a:off x="1164600" y="1330200"/>
            <a:ext cx="16646040" cy="138636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3600" spc="-1" strike="noStrike">
                <a:solidFill>
                  <a:srgbClr val="000000"/>
                </a:solidFill>
                <a:latin typeface="Atkinson Hyperlegible"/>
              </a:rPr>
              <a:t>There are several formats and extensions for text files. There are several text file formats, such as, but not limited to, </a:t>
            </a:r>
            <a:r>
              <a:rPr b="1" lang="en-US" sz="3600" spc="-1" strike="noStrike">
                <a:solidFill>
                  <a:srgbClr val="376092"/>
                </a:solidFill>
                <a:latin typeface="Atkinson Hyperlegible"/>
              </a:rPr>
              <a:t>CSV</a:t>
            </a:r>
            <a:r>
              <a:rPr b="0" lang="en-US" sz="3600" spc="-1" strike="noStrike">
                <a:solidFill>
                  <a:srgbClr val="000000"/>
                </a:solidFill>
                <a:latin typeface="Atkinson Hyperlegible"/>
              </a:rPr>
              <a:t>, </a:t>
            </a:r>
            <a:r>
              <a:rPr b="1" lang="en-US" sz="3600" spc="-1" strike="noStrike">
                <a:solidFill>
                  <a:srgbClr val="376092"/>
                </a:solidFill>
                <a:latin typeface="Atkinson Hyperlegible"/>
              </a:rPr>
              <a:t>XLSX</a:t>
            </a:r>
            <a:r>
              <a:rPr b="0" lang="en-US" sz="3600" spc="-1" strike="noStrike">
                <a:solidFill>
                  <a:srgbClr val="000000"/>
                </a:solidFill>
                <a:latin typeface="Atkinson Hyperlegible"/>
              </a:rPr>
              <a:t>, </a:t>
            </a:r>
            <a:r>
              <a:rPr b="1" lang="en-US" sz="3600" spc="-1" strike="noStrike">
                <a:solidFill>
                  <a:srgbClr val="376092"/>
                </a:solidFill>
                <a:latin typeface="Atkinson Hyperlegible"/>
              </a:rPr>
              <a:t>TXT</a:t>
            </a:r>
            <a:r>
              <a:rPr b="0" lang="en-US" sz="3600" spc="-1" strike="noStrike">
                <a:solidFill>
                  <a:srgbClr val="000000"/>
                </a:solidFill>
                <a:latin typeface="Atkinson Hyperlegible"/>
              </a:rPr>
              <a:t>, </a:t>
            </a:r>
            <a:r>
              <a:rPr b="1" lang="en-US" sz="3600" spc="-1" strike="noStrike">
                <a:solidFill>
                  <a:srgbClr val="376092"/>
                </a:solidFill>
                <a:latin typeface="Atkinson Hyperlegible"/>
              </a:rPr>
              <a:t>HTML</a:t>
            </a:r>
            <a:r>
              <a:rPr b="0" lang="en-US" sz="3600" spc="-1" strike="noStrike">
                <a:solidFill>
                  <a:srgbClr val="000000"/>
                </a:solidFill>
                <a:latin typeface="Atkinson Hyperlegible"/>
              </a:rPr>
              <a:t>, and </a:t>
            </a:r>
            <a:r>
              <a:rPr b="1" lang="en-US" sz="3600" spc="-1" strike="noStrike">
                <a:solidFill>
                  <a:srgbClr val="376092"/>
                </a:solidFill>
                <a:latin typeface="Atkinson Hyperlegible"/>
              </a:rPr>
              <a:t>PDF</a:t>
            </a:r>
            <a:r>
              <a:rPr b="0" lang="en-US" sz="3600" spc="-1" strike="noStrike">
                <a:solidFill>
                  <a:srgbClr val="000000"/>
                </a:solidFill>
                <a:latin typeface="Atkinson Hyperlegible"/>
              </a:rPr>
              <a:t>.</a:t>
            </a:r>
            <a:endParaRPr b="0" lang="en-US" sz="3600" spc="-1" strike="noStrike">
              <a:latin typeface="Arial"/>
            </a:endParaRPr>
          </a:p>
        </p:txBody>
      </p:sp>
      <p:sp>
        <p:nvSpPr>
          <p:cNvPr id="88" name="TextBox 4"/>
          <p:cNvSpPr/>
          <p:nvPr/>
        </p:nvSpPr>
        <p:spPr>
          <a:xfrm>
            <a:off x="801000" y="2763360"/>
            <a:ext cx="8686440" cy="113724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00000"/>
              </a:buClr>
              <a:buFont typeface="Arial"/>
              <a:buChar char="•"/>
            </a:pPr>
            <a:r>
              <a:rPr b="0" lang="en-US" sz="4000" spc="-1" strike="noStrike">
                <a:solidFill>
                  <a:srgbClr val="000000"/>
                </a:solidFill>
                <a:latin typeface="Atkinson Hyperlegible Bold"/>
              </a:rPr>
              <a:t>Comma-Separated Values (.CSV)</a:t>
            </a:r>
            <a:endParaRPr b="0" lang="en-US" sz="4000" spc="-1" strike="noStrike">
              <a:latin typeface="Arial"/>
            </a:endParaRPr>
          </a:p>
        </p:txBody>
      </p:sp>
      <p:sp>
        <p:nvSpPr>
          <p:cNvPr id="89" name="TextBox 5"/>
          <p:cNvSpPr/>
          <p:nvPr/>
        </p:nvSpPr>
        <p:spPr>
          <a:xfrm>
            <a:off x="1415520" y="3998520"/>
            <a:ext cx="16401600" cy="853560"/>
          </a:xfrm>
          <a:prstGeom prst="rect">
            <a:avLst/>
          </a:prstGeom>
          <a:noFill/>
          <a:ln w="0">
            <a:noFill/>
          </a:ln>
        </p:spPr>
        <p:style>
          <a:lnRef idx="0"/>
          <a:fillRef idx="0"/>
          <a:effectRef idx="0"/>
          <a:fontRef idx="minor"/>
        </p:style>
        <p:txBody>
          <a:bodyPr lIns="0" rIns="0" tIns="0" bIns="0" anchor="t">
            <a:spAutoFit/>
          </a:bodyPr>
          <a:p>
            <a:pPr>
              <a:lnSpc>
                <a:spcPts val="3359"/>
              </a:lnSpc>
              <a:buNone/>
            </a:pPr>
            <a:r>
              <a:rPr b="1" i="1" lang="en-US" sz="3600" spc="-1" strike="noStrike" u="sng">
                <a:solidFill>
                  <a:srgbClr val="376092"/>
                </a:solidFill>
                <a:uFillTx/>
                <a:latin typeface="Atkinson Hyperlegible"/>
              </a:rPr>
              <a:t>A comma-separated values </a:t>
            </a:r>
            <a:r>
              <a:rPr b="0" lang="en-US" sz="3600" spc="-1" strike="noStrike">
                <a:solidFill>
                  <a:srgbClr val="000000"/>
                </a:solidFill>
                <a:latin typeface="Atkinson Hyperlegible"/>
              </a:rPr>
              <a:t>file is a text file with a specific format that allows data to be saved in </a:t>
            </a:r>
            <a:r>
              <a:rPr b="0" lang="en-US" sz="3600" spc="-1" strike="noStrike">
                <a:solidFill>
                  <a:srgbClr val="376092"/>
                </a:solidFill>
                <a:latin typeface="Atkinson Hyperlegible"/>
              </a:rPr>
              <a:t>a table-structured format.</a:t>
            </a:r>
            <a:endParaRPr b="0" lang="en-US" sz="3600" spc="-1" strike="noStrike">
              <a:latin typeface="Arial"/>
            </a:endParaRPr>
          </a:p>
        </p:txBody>
      </p:sp>
      <p:sp>
        <p:nvSpPr>
          <p:cNvPr id="90" name="TextBox 6"/>
          <p:cNvSpPr/>
          <p:nvPr/>
        </p:nvSpPr>
        <p:spPr>
          <a:xfrm>
            <a:off x="1975680" y="5250600"/>
            <a:ext cx="10215720" cy="227556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4000" spc="-1" strike="noStrike">
                <a:solidFill>
                  <a:srgbClr val="000000"/>
                </a:solidFill>
                <a:latin typeface="Atkinson Hyperlegible Bold"/>
              </a:rPr>
              <a:t>Here is an example of a simple CSV file:</a:t>
            </a:r>
            <a:endParaRPr b="0" lang="en-US" sz="4000" spc="-1" strike="noStrike">
              <a:latin typeface="Arial"/>
            </a:endParaRPr>
          </a:p>
          <a:p>
            <a:pPr algn="ctr">
              <a:lnSpc>
                <a:spcPts val="4479"/>
              </a:lnSpc>
              <a:buNone/>
            </a:pPr>
            <a:r>
              <a:rPr b="0" lang="en-US" sz="4000" spc="-1" strike="noStrike">
                <a:solidFill>
                  <a:srgbClr val="000000"/>
                </a:solidFill>
                <a:latin typeface="Atkinson Hyperlegible Bold"/>
              </a:rPr>
              <a:t>Name, Age, Gender:</a:t>
            </a:r>
            <a:endParaRPr b="0" lang="en-US" sz="4000" spc="-1" strike="noStrike">
              <a:latin typeface="Arial"/>
            </a:endParaRPr>
          </a:p>
          <a:p>
            <a:pPr algn="ctr">
              <a:lnSpc>
                <a:spcPts val="4479"/>
              </a:lnSpc>
              <a:buNone/>
            </a:pPr>
            <a:r>
              <a:rPr b="0" lang="en-US" sz="4000" spc="-1" strike="noStrike">
                <a:solidFill>
                  <a:srgbClr val="000000"/>
                </a:solidFill>
                <a:latin typeface="Atkinson Hyperlegible Bold"/>
              </a:rPr>
              <a:t>Alice,25,Female </a:t>
            </a:r>
            <a:endParaRPr b="0" lang="en-US" sz="4000" spc="-1" strike="noStrike">
              <a:latin typeface="Arial"/>
            </a:endParaRPr>
          </a:p>
          <a:p>
            <a:pPr algn="ctr">
              <a:lnSpc>
                <a:spcPts val="4479"/>
              </a:lnSpc>
              <a:buNone/>
            </a:pPr>
            <a:r>
              <a:rPr b="0" lang="en-US" sz="4000" spc="-1" strike="noStrike">
                <a:solidFill>
                  <a:srgbClr val="000000"/>
                </a:solidFill>
                <a:latin typeface="Atkinson Hyperlegible Bold"/>
              </a:rPr>
              <a:t>Bob,30,Male</a:t>
            </a:r>
            <a:endParaRPr b="0" lang="en-US" sz="4000" spc="-1" strike="noStrike">
              <a:latin typeface="Arial"/>
            </a:endParaRPr>
          </a:p>
        </p:txBody>
      </p:sp>
      <p:sp>
        <p:nvSpPr>
          <p:cNvPr id="91" name="TextBox 7"/>
          <p:cNvSpPr/>
          <p:nvPr/>
        </p:nvSpPr>
        <p:spPr>
          <a:xfrm>
            <a:off x="1415520" y="8267760"/>
            <a:ext cx="15594840" cy="2132640"/>
          </a:xfrm>
          <a:prstGeom prst="rect">
            <a:avLst/>
          </a:prstGeom>
          <a:noFill/>
          <a:ln w="0">
            <a:noFill/>
          </a:ln>
        </p:spPr>
        <p:style>
          <a:lnRef idx="0"/>
          <a:fillRef idx="0"/>
          <a:effectRef idx="0"/>
          <a:fontRef idx="minor"/>
        </p:style>
        <p:txBody>
          <a:bodyPr lIns="0" rIns="0" tIns="0" bIns="0" anchor="t">
            <a:spAutoFit/>
          </a:bodyPr>
          <a:p>
            <a:pPr>
              <a:lnSpc>
                <a:spcPts val="3359"/>
              </a:lnSpc>
              <a:buNone/>
            </a:pPr>
            <a:r>
              <a:rPr b="0" lang="en-US" sz="3600" spc="-1" strike="noStrike">
                <a:solidFill>
                  <a:srgbClr val="000000"/>
                </a:solidFill>
                <a:latin typeface="Atkinson Hyperlegible"/>
              </a:rPr>
              <a:t>In this example, there are </a:t>
            </a:r>
            <a:r>
              <a:rPr b="1" lang="en-US" sz="3600" spc="-1" strike="noStrike">
                <a:solidFill>
                  <a:srgbClr val="000000"/>
                </a:solidFill>
                <a:latin typeface="Atkinson Hyperlegible"/>
              </a:rPr>
              <a:t>three columns</a:t>
            </a:r>
            <a:r>
              <a:rPr b="0" lang="en-US" sz="3600" spc="-1" strike="noStrike">
                <a:solidFill>
                  <a:srgbClr val="000000"/>
                </a:solidFill>
                <a:latin typeface="Atkinson Hyperlegible"/>
              </a:rPr>
              <a:t>: “Name”, “Age”, and “Gender”. The first row contains the column headers, and the following rows contain the data for each row in the table.CSV is </a:t>
            </a:r>
            <a:r>
              <a:rPr b="0" lang="en-US" sz="3600" spc="-1" strike="noStrike" u="sng">
                <a:solidFill>
                  <a:srgbClr val="000000"/>
                </a:solidFill>
                <a:uFillTx/>
                <a:latin typeface="Atkinson Hyperlegible"/>
              </a:rPr>
              <a:t>a very simple </a:t>
            </a:r>
            <a:r>
              <a:rPr b="0" lang="en-US" sz="3600" spc="-1" strike="noStrike">
                <a:solidFill>
                  <a:srgbClr val="000000"/>
                </a:solidFill>
                <a:latin typeface="Atkinson Hyperlegible"/>
              </a:rPr>
              <a:t>format and is </a:t>
            </a:r>
            <a:r>
              <a:rPr b="0" lang="en-US" sz="3600" spc="-1" strike="noStrike" u="sng">
                <a:solidFill>
                  <a:srgbClr val="000000"/>
                </a:solidFill>
                <a:uFillTx/>
                <a:latin typeface="Atkinson Hyperlegible"/>
              </a:rPr>
              <a:t>widely used in data exchange and storage</a:t>
            </a:r>
            <a:r>
              <a:rPr b="0" lang="en-US" sz="3600" spc="-1" strike="noStrike">
                <a:solidFill>
                  <a:srgbClr val="000000"/>
                </a:solidFill>
                <a:latin typeface="Atkinson Hyperlegible"/>
              </a:rPr>
              <a: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422" name="Freeform 2"/>
          <p:cNvSpPr/>
          <p:nvPr/>
        </p:nvSpPr>
        <p:spPr>
          <a:xfrm rot="5400000">
            <a:off x="4804560" y="-330840"/>
            <a:ext cx="8679240" cy="10948680"/>
          </a:xfrm>
          <a:custGeom>
            <a:avLst/>
            <a:gdLst/>
            <a:ahLst/>
            <a:rect l="l" t="t" r="r" b="b"/>
            <a:pathLst>
              <a:path w="8679496" h="10948906">
                <a:moveTo>
                  <a:pt x="0" y="0"/>
                </a:moveTo>
                <a:lnTo>
                  <a:pt x="8679496" y="0"/>
                </a:lnTo>
                <a:lnTo>
                  <a:pt x="8679496" y="10948906"/>
                </a:lnTo>
                <a:lnTo>
                  <a:pt x="0" y="10948906"/>
                </a:lnTo>
                <a:lnTo>
                  <a:pt x="0" y="0"/>
                </a:lnTo>
                <a:close/>
              </a:path>
            </a:pathLst>
          </a:custGeom>
          <a:blipFill rotWithShape="0">
            <a:blip r:embed="rId1"/>
            <a:srcRect/>
            <a:stretch/>
          </a:blipFill>
          <a:ln w="0">
            <a:noFill/>
          </a:ln>
        </p:spPr>
        <p:style>
          <a:lnRef idx="0"/>
          <a:fillRef idx="0"/>
          <a:effectRef idx="0"/>
          <a:fontRef idx="minor"/>
        </p:style>
      </p:sp>
      <p:sp>
        <p:nvSpPr>
          <p:cNvPr id="423" name="TextBox 3"/>
          <p:cNvSpPr/>
          <p:nvPr/>
        </p:nvSpPr>
        <p:spPr>
          <a:xfrm>
            <a:off x="4359960" y="1455120"/>
            <a:ext cx="6510960" cy="710640"/>
          </a:xfrm>
          <a:prstGeom prst="rect">
            <a:avLst/>
          </a:prstGeom>
          <a:noFill/>
          <a:ln w="0">
            <a:noFill/>
          </a:ln>
        </p:spPr>
        <p:style>
          <a:lnRef idx="0"/>
          <a:fillRef idx="0"/>
          <a:effectRef idx="0"/>
          <a:fontRef idx="minor"/>
        </p:style>
        <p:txBody>
          <a:bodyPr lIns="0" rIns="0" tIns="0" bIns="0" anchor="t">
            <a:spAutoFit/>
          </a:bodyPr>
          <a:p>
            <a:pPr>
              <a:lnSpc>
                <a:spcPts val="5598"/>
              </a:lnSpc>
              <a:buNone/>
            </a:pPr>
            <a:r>
              <a:rPr b="0" lang="en-US" sz="4000" spc="-1" strike="noStrike">
                <a:solidFill>
                  <a:srgbClr val="000000"/>
                </a:solidFill>
                <a:latin typeface="Atkinson Hyperlegible Bold"/>
              </a:rPr>
              <a:t>2st Learning Outcome</a:t>
            </a:r>
            <a:endParaRPr b="0" lang="en-US" sz="4000" spc="-1" strike="noStrike">
              <a:latin typeface="Arial"/>
            </a:endParaRPr>
          </a:p>
        </p:txBody>
      </p:sp>
      <p:sp>
        <p:nvSpPr>
          <p:cNvPr id="424" name="TextBox 4"/>
          <p:cNvSpPr/>
          <p:nvPr/>
        </p:nvSpPr>
        <p:spPr>
          <a:xfrm>
            <a:off x="5105520" y="3802320"/>
            <a:ext cx="7344720" cy="2932920"/>
          </a:xfrm>
          <a:prstGeom prst="rect">
            <a:avLst/>
          </a:prstGeom>
          <a:noFill/>
          <a:ln w="0">
            <a:noFill/>
          </a:ln>
        </p:spPr>
        <p:style>
          <a:lnRef idx="0"/>
          <a:fillRef idx="0"/>
          <a:effectRef idx="0"/>
          <a:fontRef idx="minor"/>
        </p:style>
        <p:txBody>
          <a:bodyPr lIns="0" rIns="0" tIns="0" bIns="0" anchor="t">
            <a:spAutoFit/>
          </a:bodyPr>
          <a:p>
            <a:pPr algn="ctr">
              <a:lnSpc>
                <a:spcPts val="7699"/>
              </a:lnSpc>
              <a:buNone/>
            </a:pPr>
            <a:r>
              <a:rPr b="0" lang="en-US" sz="5500" spc="-1" strike="noStrike">
                <a:solidFill>
                  <a:srgbClr val="2b4a9d"/>
                </a:solidFill>
                <a:latin typeface="Atkinson Hyperlegible Bold"/>
              </a:rPr>
              <a:t> </a:t>
            </a:r>
            <a:r>
              <a:rPr b="0" lang="en-US" sz="5500" spc="-1" strike="noStrike">
                <a:solidFill>
                  <a:srgbClr val="2b4a9d"/>
                </a:solidFill>
                <a:latin typeface="Atkinson Hyperlegible Bold"/>
              </a:rPr>
              <a:t>Dealing with different data formats</a:t>
            </a:r>
            <a:endParaRPr b="0" lang="en-US" sz="55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5f6"/>
        </a:solidFill>
      </p:bgPr>
    </p:bg>
    <p:spTree>
      <p:nvGrpSpPr>
        <p:cNvPr id="1" name=""/>
        <p:cNvGrpSpPr/>
        <p:nvPr/>
      </p:nvGrpSpPr>
      <p:grpSpPr>
        <a:xfrm>
          <a:off x="0" y="0"/>
          <a:ext cx="0" cy="0"/>
          <a:chOff x="0" y="0"/>
          <a:chExt cx="0" cy="0"/>
        </a:xfrm>
      </p:grpSpPr>
      <p:sp>
        <p:nvSpPr>
          <p:cNvPr id="92" name="Freeform 2"/>
          <p:cNvSpPr/>
          <p:nvPr/>
        </p:nvSpPr>
        <p:spPr>
          <a:xfrm>
            <a:off x="2269800" y="4019760"/>
            <a:ext cx="14101200" cy="4769640"/>
          </a:xfrm>
          <a:custGeom>
            <a:avLst/>
            <a:gdLst/>
            <a:ahLst/>
            <a:rect l="l" t="t" r="r" b="b"/>
            <a:pathLst>
              <a:path w="14101439" h="4769883">
                <a:moveTo>
                  <a:pt x="0" y="0"/>
                </a:moveTo>
                <a:lnTo>
                  <a:pt x="14101439" y="0"/>
                </a:lnTo>
                <a:lnTo>
                  <a:pt x="14101439" y="4769883"/>
                </a:lnTo>
                <a:lnTo>
                  <a:pt x="0" y="4769883"/>
                </a:lnTo>
                <a:lnTo>
                  <a:pt x="0" y="0"/>
                </a:lnTo>
                <a:close/>
              </a:path>
            </a:pathLst>
          </a:custGeom>
          <a:blipFill rotWithShape="0">
            <a:blip r:embed="rId1"/>
            <a:srcRect/>
            <a:stretch/>
          </a:blipFill>
          <a:ln w="0">
            <a:noFill/>
          </a:ln>
        </p:spPr>
        <p:style>
          <a:lnRef idx="0"/>
          <a:fillRef idx="0"/>
          <a:effectRef idx="0"/>
          <a:fontRef idx="minor"/>
        </p:style>
      </p:sp>
      <p:sp>
        <p:nvSpPr>
          <p:cNvPr id="93" name="TextBox 3"/>
          <p:cNvSpPr/>
          <p:nvPr/>
        </p:nvSpPr>
        <p:spPr>
          <a:xfrm>
            <a:off x="1028880" y="490680"/>
            <a:ext cx="4123800" cy="5684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Atkinson Hyperlegible Bold"/>
              </a:rPr>
              <a:t>Open a CSV File</a:t>
            </a:r>
            <a:endParaRPr b="0" lang="en-US" sz="3200" spc="-1" strike="noStrike">
              <a:latin typeface="Arial"/>
            </a:endParaRPr>
          </a:p>
        </p:txBody>
      </p:sp>
      <p:sp>
        <p:nvSpPr>
          <p:cNvPr id="94" name="TextBox 4"/>
          <p:cNvSpPr/>
          <p:nvPr/>
        </p:nvSpPr>
        <p:spPr>
          <a:xfrm>
            <a:off x="1392120" y="1611000"/>
            <a:ext cx="5117400" cy="533160"/>
          </a:xfrm>
          <a:prstGeom prst="rect">
            <a:avLst/>
          </a:prstGeom>
          <a:noFill/>
          <a:ln w="0">
            <a:noFill/>
          </a:ln>
        </p:spPr>
        <p:style>
          <a:lnRef idx="0"/>
          <a:fillRef idx="0"/>
          <a:effectRef idx="0"/>
          <a:fontRef idx="minor"/>
        </p:style>
        <p:txBody>
          <a:bodyPr lIns="0" rIns="0" tIns="0" bIns="0" anchor="t">
            <a:spAutoFit/>
          </a:bodyPr>
          <a:p>
            <a:pPr>
              <a:lnSpc>
                <a:spcPts val="4201"/>
              </a:lnSpc>
              <a:buNone/>
            </a:pPr>
            <a:r>
              <a:rPr b="0" lang="en-US" sz="3000" spc="-1" strike="noStrike">
                <a:solidFill>
                  <a:srgbClr val="000000"/>
                </a:solidFill>
                <a:latin typeface="Atkinson Hyperlegible Bold"/>
              </a:rPr>
              <a:t>a) Microsoft Excel:</a:t>
            </a:r>
            <a:endParaRPr b="0" lang="en-US" sz="3000" spc="-1" strike="noStrike">
              <a:latin typeface="Arial"/>
            </a:endParaRPr>
          </a:p>
        </p:txBody>
      </p:sp>
      <p:sp>
        <p:nvSpPr>
          <p:cNvPr id="95" name="TextBox 5"/>
          <p:cNvSpPr/>
          <p:nvPr/>
        </p:nvSpPr>
        <p:spPr>
          <a:xfrm>
            <a:off x="1792440" y="2452680"/>
            <a:ext cx="15466320" cy="88812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2500" spc="-1" strike="noStrike">
                <a:solidFill>
                  <a:srgbClr val="000000"/>
                </a:solidFill>
                <a:latin typeface="Atkinson Hyperlegible"/>
              </a:rPr>
              <a:t>The CSV file can be opened by Microsoft Excel Program. To do that, right-click the required file then click “Open with” and then select Microsoft Excel Program. </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990</TotalTime>
  <Application>LibreOffice/7.3.7.2$Linux_X86_64 LibreOffice_project/30$Build-2</Application>
  <AppVersion>15.0000</AppVersion>
  <Words>5567</Words>
  <Paragraphs>403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Rokaia</dc:creator>
  <dc:description/>
  <dc:identifier>DAF8YD9u908</dc:identifier>
  <dc:language>en-US</dc:language>
  <cp:lastModifiedBy>Microsoft</cp:lastModifiedBy>
  <dcterms:modified xsi:type="dcterms:W3CDTF">2024-02-13T09:41:23Z</dcterms:modified>
  <cp:revision>20</cp:revision>
  <dc:subject/>
  <dc:title>Data Correction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81</vt:i4>
  </property>
</Properties>
</file>